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4"/>
  </p:sldMasterIdLst>
  <p:notesMasterIdLst>
    <p:notesMasterId r:id="rId34"/>
  </p:notesMasterIdLst>
  <p:sldIdLst>
    <p:sldId id="257" r:id="rId5"/>
    <p:sldId id="259" r:id="rId6"/>
    <p:sldId id="293" r:id="rId7"/>
    <p:sldId id="292" r:id="rId8"/>
    <p:sldId id="300" r:id="rId9"/>
    <p:sldId id="298" r:id="rId10"/>
    <p:sldId id="299" r:id="rId11"/>
    <p:sldId id="264" r:id="rId12"/>
    <p:sldId id="284" r:id="rId13"/>
    <p:sldId id="282" r:id="rId14"/>
    <p:sldId id="265" r:id="rId15"/>
    <p:sldId id="266" r:id="rId16"/>
    <p:sldId id="260" r:id="rId17"/>
    <p:sldId id="285" r:id="rId18"/>
    <p:sldId id="281" r:id="rId19"/>
    <p:sldId id="291" r:id="rId20"/>
    <p:sldId id="262" r:id="rId21"/>
    <p:sldId id="268" r:id="rId22"/>
    <p:sldId id="267" r:id="rId23"/>
    <p:sldId id="304" r:id="rId24"/>
    <p:sldId id="303" r:id="rId25"/>
    <p:sldId id="302" r:id="rId26"/>
    <p:sldId id="301" r:id="rId27"/>
    <p:sldId id="290" r:id="rId28"/>
    <p:sldId id="269" r:id="rId29"/>
    <p:sldId id="275" r:id="rId30"/>
    <p:sldId id="280" r:id="rId31"/>
    <p:sldId id="287" r:id="rId32"/>
    <p:sldId id="276"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2E0EB-3C05-164B-7ABF-49F79E64EB01}" v="21" dt="2020-01-17T19:50:44.625"/>
    <p1510:client id="{2964E387-A3CE-0B35-7B14-3CDD586991F2}" v="145" dt="2020-02-04T18:54:19.270"/>
    <p1510:client id="{4A4C4805-2DD8-304A-A53D-F05C6F4C7F0D}" v="33" dt="2020-01-17T19:56:42.130"/>
    <p1510:client id="{51F56AF5-5629-D872-AA6A-34A3D25A9F25}" v="13" dt="2020-02-05T09:54:33.105"/>
    <p1510:client id="{69CD6C1C-36AC-6766-6B56-43C87486C1B0}" v="269" dt="2020-01-27T18:53:40.878"/>
    <p1510:client id="{7B901BA2-261D-989C-7898-C0A11DE16FF6}" v="98" dt="2020-02-03T08:46:12.527"/>
    <p1510:client id="{DD2B54B5-2555-90EF-F8E9-AAFA9DC58A1D}" v="383" dt="2020-01-29T14:00:59.6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F3F92B-535D-4DED-AA48-73644A314E6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IE"/>
          </a:p>
        </p:txBody>
      </p:sp>
      <p:sp>
        <p:nvSpPr>
          <p:cNvPr id="3" name="Date Placeholder 2">
            <a:extLst>
              <a:ext uri="{FF2B5EF4-FFF2-40B4-BE49-F238E27FC236}">
                <a16:creationId xmlns:a16="http://schemas.microsoft.com/office/drawing/2014/main" id="{C9FB5AFA-24B8-48D4-8C7D-07F5E76AAF0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B503D2-03AE-40A0-9215-764CCBE845DE}" type="datetimeFigureOut">
              <a:rPr lang="en-IE"/>
              <a:pPr>
                <a:defRPr/>
              </a:pPr>
              <a:t>05/02/2020</a:t>
            </a:fld>
            <a:endParaRPr lang="en-IE"/>
          </a:p>
        </p:txBody>
      </p:sp>
      <p:sp>
        <p:nvSpPr>
          <p:cNvPr id="4" name="Slide Image Placeholder 3">
            <a:extLst>
              <a:ext uri="{FF2B5EF4-FFF2-40B4-BE49-F238E27FC236}">
                <a16:creationId xmlns:a16="http://schemas.microsoft.com/office/drawing/2014/main" id="{F204EC1A-41AE-467A-A295-8B5B666C5FB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a:extLst>
              <a:ext uri="{FF2B5EF4-FFF2-40B4-BE49-F238E27FC236}">
                <a16:creationId xmlns:a16="http://schemas.microsoft.com/office/drawing/2014/main" id="{EE139486-D7CE-40AF-A442-D077EE6CE8E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a:extLst>
              <a:ext uri="{FF2B5EF4-FFF2-40B4-BE49-F238E27FC236}">
                <a16:creationId xmlns:a16="http://schemas.microsoft.com/office/drawing/2014/main" id="{4641EB5D-610D-40C6-A309-F0578EAF94A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IE"/>
          </a:p>
        </p:txBody>
      </p:sp>
      <p:sp>
        <p:nvSpPr>
          <p:cNvPr id="7" name="Slide Number Placeholder 6">
            <a:extLst>
              <a:ext uri="{FF2B5EF4-FFF2-40B4-BE49-F238E27FC236}">
                <a16:creationId xmlns:a16="http://schemas.microsoft.com/office/drawing/2014/main" id="{CB3AE66F-CE22-47C5-99FD-C44076CFF8A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293F0FA-6684-41A3-8467-C76244E1C661}" type="slidenum">
              <a:rPr lang="en-IE" altLang="en-US"/>
              <a:pPr/>
              <a:t>‹#›</a:t>
            </a:fld>
            <a:endParaRPr lang="en-I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DC3EE73-7A7A-435E-97F3-8EC69F1E78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9A376292-4C6C-4307-BFF2-18EB049192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ga-IE" altLang="en-US"/>
          </a:p>
        </p:txBody>
      </p:sp>
      <p:sp>
        <p:nvSpPr>
          <p:cNvPr id="37892" name="Slide Number Placeholder 3">
            <a:extLst>
              <a:ext uri="{FF2B5EF4-FFF2-40B4-BE49-F238E27FC236}">
                <a16:creationId xmlns:a16="http://schemas.microsoft.com/office/drawing/2014/main" id="{D66C5A3E-057B-456D-8B2F-DC040210D7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8F9ADA-B9F7-42FF-9295-F1BF6A56855C}" type="slidenum">
              <a:rPr lang="ga-IE" altLang="en-US"/>
              <a:pPr>
                <a:spcBef>
                  <a:spcPct val="0"/>
                </a:spcBef>
              </a:pPr>
              <a:t>1</a:t>
            </a:fld>
            <a:endParaRPr lang="ga-IE"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004C708-E9E2-4ABD-A6C7-F765917D91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891F4205-828A-46C8-814B-B00669C493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7108" name="Slide Number Placeholder 3">
            <a:extLst>
              <a:ext uri="{FF2B5EF4-FFF2-40B4-BE49-F238E27FC236}">
                <a16:creationId xmlns:a16="http://schemas.microsoft.com/office/drawing/2014/main" id="{6B48CF1C-EC3C-49EE-B363-29B47BA4DE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7461FB-9D41-4B31-B67B-67ADCD4862F5}" type="slidenum">
              <a:rPr lang="en-IE" altLang="en-US">
                <a:latin typeface="Calibri" panose="020F0502020204030204" pitchFamily="34" charset="0"/>
              </a:rPr>
              <a:pPr/>
              <a:t>13</a:t>
            </a:fld>
            <a:endParaRPr lang="en-IE"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F4DB8D6-B7D7-48FB-B683-04DF507BFF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666BEEF-38E2-417F-BA9D-03FBAAED0B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8132" name="Slide Number Placeholder 3">
            <a:extLst>
              <a:ext uri="{FF2B5EF4-FFF2-40B4-BE49-F238E27FC236}">
                <a16:creationId xmlns:a16="http://schemas.microsoft.com/office/drawing/2014/main" id="{44D56C1D-3EC1-4D74-AD7B-185E0ACBC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BF5A48-A1B7-452F-90E4-96162E11CDB2}" type="slidenum">
              <a:rPr lang="en-IE" altLang="en-US">
                <a:latin typeface="Calibri" panose="020F0502020204030204" pitchFamily="34" charset="0"/>
              </a:rPr>
              <a:pPr/>
              <a:t>14</a:t>
            </a:fld>
            <a:endParaRPr lang="en-IE"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CDAB421-650A-4AC7-A56F-87E3B7BA8A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8957A80-1043-49DA-904E-967C242E77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ga-IE" altLang="en-US"/>
              <a:t>It is the policy of Ardgillan to recommend to all students to choose a modern language (the languauge studied for JC) . Students can then choose an additional 3 subjects from the list above.</a:t>
            </a:r>
          </a:p>
          <a:p>
            <a:r>
              <a:rPr lang="ga-IE" altLang="en-US"/>
              <a:t>It is preferred that students would choose a subject which they studied for JC, however in the case of a student wanting to do a subject for LC that was not studied at JC the final decision will be at the discretion of the subject teacher and will be based on the students ability to pick up after missing the 3 year Junior course. </a:t>
            </a:r>
          </a:p>
          <a:p>
            <a:endParaRPr lang="ga-IE" altLang="en-US"/>
          </a:p>
        </p:txBody>
      </p:sp>
      <p:sp>
        <p:nvSpPr>
          <p:cNvPr id="49156" name="Slide Number Placeholder 3">
            <a:extLst>
              <a:ext uri="{FF2B5EF4-FFF2-40B4-BE49-F238E27FC236}">
                <a16:creationId xmlns:a16="http://schemas.microsoft.com/office/drawing/2014/main" id="{3A461C6F-D500-4A30-B1AB-8A73DB30F1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37EDDA-CCED-48BB-BD33-0857D03A8781}" type="slidenum">
              <a:rPr lang="ga-IE" altLang="en-US"/>
              <a:pPr>
                <a:spcBef>
                  <a:spcPct val="0"/>
                </a:spcBef>
              </a:pPr>
              <a:t>15</a:t>
            </a:fld>
            <a:endParaRPr lang="ga-IE"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96CC3B9C-40BB-49A3-A317-1C068F6DAA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A452443-DCF5-4621-8F84-AF4EB6036E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ga-IE" altLang="en-US"/>
              <a:t>Here are 3 key questions that each individual student should spend time reflecting on. There are a lot of influencing factors in this decision – parents, teachers, outside factors such as the economy and jobs market but ultimatley the decision lies with the individual students and these 3 questions should help in taking the 1st step toward knowing yourself and your future prospects a bit better. </a:t>
            </a:r>
          </a:p>
          <a:p>
            <a:pPr eaLnBrk="1" hangingPunct="1">
              <a:spcBef>
                <a:spcPct val="0"/>
              </a:spcBef>
            </a:pPr>
            <a:endParaRPr lang="ga-IE" altLang="en-US"/>
          </a:p>
          <a:p>
            <a:pPr eaLnBrk="1" hangingPunct="1">
              <a:spcBef>
                <a:spcPct val="0"/>
              </a:spcBef>
            </a:pPr>
            <a:endParaRPr lang="ga-IE" altLang="en-US"/>
          </a:p>
        </p:txBody>
      </p:sp>
      <p:sp>
        <p:nvSpPr>
          <p:cNvPr id="50180" name="Slide Number Placeholder 3">
            <a:extLst>
              <a:ext uri="{FF2B5EF4-FFF2-40B4-BE49-F238E27FC236}">
                <a16:creationId xmlns:a16="http://schemas.microsoft.com/office/drawing/2014/main" id="{94FFB090-B809-430A-9A22-2602327FBB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37D0AF-ECF9-43B3-A6CB-355EC6732CED}" type="slidenum">
              <a:rPr lang="ga-IE" altLang="en-US"/>
              <a:pPr>
                <a:spcBef>
                  <a:spcPct val="0"/>
                </a:spcBef>
              </a:pPr>
              <a:t>17</a:t>
            </a:fld>
            <a:endParaRPr lang="ga-IE"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88A00E4E-4D04-4ECE-BE3D-D1AFB6D027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7EF8191-3F9A-4F10-84CA-39A4E0360E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Some need a specific science subject .. Some need 2 science subjects</a:t>
            </a:r>
          </a:p>
        </p:txBody>
      </p:sp>
      <p:sp>
        <p:nvSpPr>
          <p:cNvPr id="51204" name="Slide Number Placeholder 3">
            <a:extLst>
              <a:ext uri="{FF2B5EF4-FFF2-40B4-BE49-F238E27FC236}">
                <a16:creationId xmlns:a16="http://schemas.microsoft.com/office/drawing/2014/main" id="{BCEA8274-ED0C-4FAA-A3C6-C318AD82C1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3DC0B5-1D56-40B3-8630-E127E44F8DA9}" type="slidenum">
              <a:rPr lang="en-IE" altLang="en-US"/>
              <a:pPr>
                <a:spcBef>
                  <a:spcPct val="0"/>
                </a:spcBef>
              </a:pPr>
              <a:t>18</a:t>
            </a:fld>
            <a:endParaRPr lang="en-IE"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1E0B358-741A-4E5F-B486-7868830AD3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3166059-9674-4A58-B299-BB7E0050CE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ga-IE" altLang="en-US"/>
              <a:t>As well as Matriculation requirements some courses have individual specifications for entry:</a:t>
            </a:r>
          </a:p>
          <a:p>
            <a:pPr eaLnBrk="1" hangingPunct="1">
              <a:spcBef>
                <a:spcPct val="0"/>
              </a:spcBef>
            </a:pPr>
            <a:endParaRPr lang="ga-IE" altLang="en-US"/>
          </a:p>
          <a:p>
            <a:pPr eaLnBrk="1" hangingPunct="1">
              <a:spcBef>
                <a:spcPct val="0"/>
              </a:spcBef>
            </a:pPr>
            <a:r>
              <a:rPr lang="ga-IE" altLang="en-US"/>
              <a:t>For Example: </a:t>
            </a:r>
          </a:p>
          <a:p>
            <a:pPr eaLnBrk="1" hangingPunct="1">
              <a:spcBef>
                <a:spcPct val="0"/>
              </a:spcBef>
            </a:pPr>
            <a:r>
              <a:rPr lang="en-IE" altLang="en-US"/>
              <a:t>Honours Engineering Degrees require Honours Mathematics. </a:t>
            </a:r>
            <a:endParaRPr lang="ga-IE" altLang="en-US"/>
          </a:p>
          <a:p>
            <a:pPr eaLnBrk="1" hangingPunct="1">
              <a:spcBef>
                <a:spcPct val="0"/>
              </a:spcBef>
            </a:pPr>
            <a:r>
              <a:rPr lang="en-IE" altLang="en-US"/>
              <a:t>An Honour in Honours Irish is required for Primary Teaching. </a:t>
            </a:r>
            <a:endParaRPr lang="ga-IE" altLang="en-US"/>
          </a:p>
          <a:p>
            <a:pPr eaLnBrk="1" hangingPunct="1">
              <a:spcBef>
                <a:spcPct val="0"/>
              </a:spcBef>
            </a:pPr>
            <a:r>
              <a:rPr lang="en-IE" altLang="en-US"/>
              <a:t>Science Subjects are required for science degrees and medical courses.      </a:t>
            </a:r>
            <a:endParaRPr lang="ga-IE" altLang="en-US"/>
          </a:p>
          <a:p>
            <a:pPr eaLnBrk="1" hangingPunct="1">
              <a:spcBef>
                <a:spcPct val="0"/>
              </a:spcBef>
            </a:pPr>
            <a:endParaRPr lang="ga-IE" altLang="en-US"/>
          </a:p>
          <a:p>
            <a:pPr eaLnBrk="1" hangingPunct="1">
              <a:spcBef>
                <a:spcPct val="0"/>
              </a:spcBef>
            </a:pPr>
            <a:r>
              <a:rPr lang="ga-IE" altLang="en-US"/>
              <a:t>The Qualifax website is one which all students should sign up to (i.e. They can create their own account). It </a:t>
            </a:r>
            <a:r>
              <a:rPr lang="en-US" altLang="en-US"/>
              <a:t>provide</a:t>
            </a:r>
            <a:r>
              <a:rPr lang="ga-IE" altLang="en-US"/>
              <a:t>s</a:t>
            </a:r>
            <a:r>
              <a:rPr lang="en-US" altLang="en-US"/>
              <a:t> information on further and higher education and training courses. </a:t>
            </a:r>
            <a:r>
              <a:rPr lang="ga-IE" altLang="en-US"/>
              <a:t>This service aims to help students </a:t>
            </a:r>
            <a:r>
              <a:rPr lang="en-US" altLang="en-US"/>
              <a:t>make informed choices about </a:t>
            </a:r>
            <a:r>
              <a:rPr lang="ga-IE" altLang="en-US"/>
              <a:t>their</a:t>
            </a:r>
            <a:r>
              <a:rPr lang="en-US" altLang="en-US"/>
              <a:t> education, training and career paths.</a:t>
            </a:r>
            <a:r>
              <a:rPr lang="ga-IE" altLang="en-US"/>
              <a:t> We can use this website to research the specific requirments of individual courses using the path as follows – click on link and then:students – useful tools, minimum subject requirments, LC subjects)</a:t>
            </a:r>
          </a:p>
          <a:p>
            <a:pPr eaLnBrk="1" hangingPunct="1">
              <a:spcBef>
                <a:spcPct val="0"/>
              </a:spcBef>
            </a:pPr>
            <a:r>
              <a:rPr lang="ga-IE" altLang="en-US"/>
              <a:t>I will now give a demonstration of how to use Qualifax in this way. </a:t>
            </a:r>
            <a:endParaRPr lang="en-US" altLang="en-US"/>
          </a:p>
          <a:p>
            <a:pPr eaLnBrk="1" hangingPunct="1">
              <a:spcBef>
                <a:spcPct val="0"/>
              </a:spcBef>
            </a:pPr>
            <a:endParaRPr lang="ga-IE" altLang="en-US"/>
          </a:p>
        </p:txBody>
      </p:sp>
      <p:sp>
        <p:nvSpPr>
          <p:cNvPr id="52228" name="Slide Number Placeholder 3">
            <a:extLst>
              <a:ext uri="{FF2B5EF4-FFF2-40B4-BE49-F238E27FC236}">
                <a16:creationId xmlns:a16="http://schemas.microsoft.com/office/drawing/2014/main" id="{64E33DA2-353B-4378-BB12-2D73953AF0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704068-5BBB-458A-A22A-63B25FD36E45}" type="slidenum">
              <a:rPr lang="ga-IE" altLang="en-US"/>
              <a:pPr>
                <a:spcBef>
                  <a:spcPct val="0"/>
                </a:spcBef>
              </a:pPr>
              <a:t>19</a:t>
            </a:fld>
            <a:endParaRPr lang="ga-IE"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A5998A0-296D-4199-90DC-32D866B438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FABF7DA1-4EB1-412A-866E-20D19C403A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ga-IE" altLang="en-US"/>
              <a:t>While websites like qualifax are an essential tool in students deciding their career path it is also important for us to remember that </a:t>
            </a:r>
            <a:r>
              <a:rPr lang="en-US" altLang="en-US"/>
              <a:t>very few young people of 15 or 16 years of age are sure of what they want to do after school, and may change their minds about possible future careers </a:t>
            </a:r>
            <a:r>
              <a:rPr lang="ga-IE" altLang="en-US"/>
              <a:t>several</a:t>
            </a:r>
            <a:r>
              <a:rPr lang="en-US" altLang="en-US"/>
              <a:t> times before they </a:t>
            </a:r>
            <a:r>
              <a:rPr lang="ga-IE" altLang="en-US"/>
              <a:t>complete</a:t>
            </a:r>
            <a:r>
              <a:rPr lang="en-US" altLang="en-US"/>
              <a:t> the</a:t>
            </a:r>
            <a:r>
              <a:rPr lang="ga-IE" altLang="en-US"/>
              <a:t>ir</a:t>
            </a:r>
            <a:r>
              <a:rPr lang="en-US" altLang="en-US"/>
              <a:t> Leaving Cert</a:t>
            </a:r>
            <a:r>
              <a:rPr lang="ga-IE" altLang="en-US"/>
              <a:t> – so really at this stage it is all about keeping your options open!! </a:t>
            </a:r>
          </a:p>
          <a:p>
            <a:pPr eaLnBrk="1" hangingPunct="1">
              <a:spcBef>
                <a:spcPct val="0"/>
              </a:spcBef>
            </a:pPr>
            <a:r>
              <a:rPr lang="ga-IE" altLang="en-US"/>
              <a:t>I would encourage students to revisit the 3 key questions we looked at earlier in the presentation, to reflect on what subjects they like, what they think they will be good at in Leaving Cert and also what they think they may need in terms of third level courses. What is needed to assess each of those areas is an insight into Matriculation and Courses requirments but also and essentially to know what each subject has to offer. </a:t>
            </a:r>
          </a:p>
          <a:p>
            <a:pPr eaLnBrk="1" hangingPunct="1">
              <a:spcBef>
                <a:spcPct val="0"/>
              </a:spcBef>
            </a:pPr>
            <a:r>
              <a:rPr lang="ga-IE" altLang="en-US"/>
              <a:t>For all Students here in Ardgillan they will be required to take at least one Science subject and their language from JC, as well as the 3 core subjects of English, Irish and Maths. That leaves students with 2 remaining subjects to choose from. </a:t>
            </a:r>
          </a:p>
          <a:p>
            <a:pPr eaLnBrk="1" hangingPunct="1">
              <a:spcBef>
                <a:spcPct val="0"/>
              </a:spcBef>
            </a:pPr>
            <a:r>
              <a:rPr lang="ga-IE" altLang="en-US"/>
              <a:t>So what do those subjects have to offer? And which are right for you?  </a:t>
            </a:r>
          </a:p>
        </p:txBody>
      </p:sp>
      <p:sp>
        <p:nvSpPr>
          <p:cNvPr id="53252" name="Slide Number Placeholder 3">
            <a:extLst>
              <a:ext uri="{FF2B5EF4-FFF2-40B4-BE49-F238E27FC236}">
                <a16:creationId xmlns:a16="http://schemas.microsoft.com/office/drawing/2014/main" id="{DCEAD9B0-5B69-4893-8312-5C8C1FC0BF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2B5F71-46F8-423C-ABDB-4687C50DA3E8}" type="slidenum">
              <a:rPr lang="ga-IE" altLang="en-US"/>
              <a:pPr>
                <a:spcBef>
                  <a:spcPct val="0"/>
                </a:spcBef>
              </a:pPr>
              <a:t>25</a:t>
            </a:fld>
            <a:endParaRPr lang="ga-IE"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BDBA3FE-6D90-4D15-BAD0-16C48CE29A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89F1CC34-95A6-482C-9CA7-31ADEE28B4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4276" name="Slide Number Placeholder 3">
            <a:extLst>
              <a:ext uri="{FF2B5EF4-FFF2-40B4-BE49-F238E27FC236}">
                <a16:creationId xmlns:a16="http://schemas.microsoft.com/office/drawing/2014/main" id="{15A46667-9BB2-4194-8A33-7C07DD154C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BAC7FA-2399-4A94-AC99-39E904345F22}" type="slidenum">
              <a:rPr lang="en-IE" altLang="en-US">
                <a:latin typeface="Calibri" panose="020F0502020204030204" pitchFamily="34" charset="0"/>
              </a:rPr>
              <a:pPr/>
              <a:t>26</a:t>
            </a:fld>
            <a:endParaRPr lang="en-IE"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0C90027-40C8-444C-BB8D-A3AD15B18A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149F985-96D0-4EAC-A30F-A6A7207EB6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5300" name="Slide Number Placeholder 3">
            <a:extLst>
              <a:ext uri="{FF2B5EF4-FFF2-40B4-BE49-F238E27FC236}">
                <a16:creationId xmlns:a16="http://schemas.microsoft.com/office/drawing/2014/main" id="{819CD117-7CAB-42FF-8EE1-C97AE5115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3817F2-5127-4B61-9543-C0BC4AD88B3E}" type="slidenum">
              <a:rPr lang="en-IE" altLang="en-US">
                <a:latin typeface="Calibri" panose="020F0502020204030204" pitchFamily="34" charset="0"/>
              </a:rPr>
              <a:pPr/>
              <a:t>27</a:t>
            </a:fld>
            <a:endParaRPr lang="en-IE"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E2AEA91-1759-4AC1-B204-E233674459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422C9DB-F084-458E-AEB3-7D4E3A094F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6324" name="Slide Number Placeholder 3">
            <a:extLst>
              <a:ext uri="{FF2B5EF4-FFF2-40B4-BE49-F238E27FC236}">
                <a16:creationId xmlns:a16="http://schemas.microsoft.com/office/drawing/2014/main" id="{1349FA56-9839-45EA-8428-5AD53E723D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777DFC-1631-4F1B-835D-6621C688A826}" type="slidenum">
              <a:rPr lang="en-IE" altLang="en-US">
                <a:latin typeface="Calibri" panose="020F0502020204030204" pitchFamily="34" charset="0"/>
              </a:rPr>
              <a:pPr/>
              <a:t>28</a:t>
            </a:fld>
            <a:endParaRPr lang="en-IE"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0BEA1EA-1044-4D1E-A860-E116D49F09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64134BD9-BB5C-42C6-A8F2-6F92DE7301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programme is taken in almost all schools and by an annual cohort of around 55,000 students. Students following the Leaving Certificate (Established) programme are required to study at least five subjects, one of which must be Irish. In general, students take five or more subjects (usually seven) for examination. </a:t>
            </a:r>
            <a:r>
              <a:rPr lang="ga-IE" altLang="en-US"/>
              <a:t>Here in Ardgillan all students will be required to take 7 subjects and the best 6 results will be used for the purpose of points. </a:t>
            </a:r>
            <a:r>
              <a:rPr lang="en-US" altLang="en-US"/>
              <a:t>All subjects are offered at two levels, ordinary and higher. Irish and Mathematics are available at foundation level also</a:t>
            </a:r>
            <a:r>
              <a:rPr lang="ga-IE" altLang="en-US"/>
              <a:t>. </a:t>
            </a:r>
          </a:p>
          <a:p>
            <a:pPr eaLnBrk="1" hangingPunct="1">
              <a:spcBef>
                <a:spcPct val="0"/>
              </a:spcBef>
            </a:pPr>
            <a:endParaRPr lang="ga-IE" altLang="en-US"/>
          </a:p>
        </p:txBody>
      </p:sp>
      <p:sp>
        <p:nvSpPr>
          <p:cNvPr id="38916" name="Slide Number Placeholder 3">
            <a:extLst>
              <a:ext uri="{FF2B5EF4-FFF2-40B4-BE49-F238E27FC236}">
                <a16:creationId xmlns:a16="http://schemas.microsoft.com/office/drawing/2014/main" id="{FB46B968-9550-4A73-942A-92FC8C4592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F64B51-BE5B-471E-8DCA-DDC11121F608}" type="slidenum">
              <a:rPr lang="ga-IE" altLang="en-US"/>
              <a:pPr>
                <a:spcBef>
                  <a:spcPct val="0"/>
                </a:spcBef>
              </a:pPr>
              <a:t>2</a:t>
            </a:fld>
            <a:endParaRPr lang="ga-IE"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6446CF6-7D20-47CC-861E-CF554CE803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C4205030-C3F6-4820-B9F6-9AB7F55D2B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ga-IE" altLang="en-US"/>
              <a:t>To find out more on what each of these subjects have to offer or to research courses and requirments please refer to some of the following websites. </a:t>
            </a:r>
          </a:p>
        </p:txBody>
      </p:sp>
      <p:sp>
        <p:nvSpPr>
          <p:cNvPr id="58372" name="Slide Number Placeholder 3">
            <a:extLst>
              <a:ext uri="{FF2B5EF4-FFF2-40B4-BE49-F238E27FC236}">
                <a16:creationId xmlns:a16="http://schemas.microsoft.com/office/drawing/2014/main" id="{B1336203-57A2-4875-9C6B-843F330CE5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8CE6EE-E630-4030-B50D-415C29C4E392}" type="slidenum">
              <a:rPr lang="ga-IE" altLang="en-US"/>
              <a:pPr>
                <a:spcBef>
                  <a:spcPct val="0"/>
                </a:spcBef>
              </a:pPr>
              <a:t>29</a:t>
            </a:fld>
            <a:endParaRPr lang="ga-IE"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08A6FE1-D273-4C2D-A4A8-21550CAEFD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BA1FA6BC-FD83-4678-B846-4E2EA4DF8B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a:extLst>
              <a:ext uri="{FF2B5EF4-FFF2-40B4-BE49-F238E27FC236}">
                <a16:creationId xmlns:a16="http://schemas.microsoft.com/office/drawing/2014/main" id="{12AD5E77-185F-490D-8406-943A31E31A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E2D1CE-5975-4273-A16B-C77BDF7BB9C0}" type="slidenum">
              <a:rPr lang="en-IE" altLang="en-US">
                <a:latin typeface="Calibri" panose="020F0502020204030204" pitchFamily="34" charset="0"/>
              </a:rPr>
              <a:pPr/>
              <a:t>3</a:t>
            </a:fld>
            <a:endParaRPr lang="en-IE"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A0FC9B6-B515-4E7C-8E3A-3834DDE9CC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1F2EFF6-F691-4F6B-8138-904D7C8D9E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p>
        </p:txBody>
      </p:sp>
      <p:sp>
        <p:nvSpPr>
          <p:cNvPr id="40964" name="Slide Number Placeholder 3">
            <a:extLst>
              <a:ext uri="{FF2B5EF4-FFF2-40B4-BE49-F238E27FC236}">
                <a16:creationId xmlns:a16="http://schemas.microsoft.com/office/drawing/2014/main" id="{2BCC006C-684B-4FA2-A09C-3BB946C89B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A83F08-1666-4181-8DF8-A5D2A8EE2655}" type="slidenum">
              <a:rPr lang="en-IE" altLang="en-US">
                <a:latin typeface="Calibri" panose="020F0502020204030204" pitchFamily="34" charset="0"/>
              </a:rPr>
              <a:pPr/>
              <a:t>4</a:t>
            </a:fld>
            <a:endParaRPr lang="en-IE"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0543B54-E504-4CE3-8BAF-F6B6C4F65E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5955A30-3178-4C88-BE33-97329568D7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ga-IE" altLang="en-US"/>
              <a:t>There are however a few other factors to take into account and this relates to question 3 (What do you need)</a:t>
            </a:r>
          </a:p>
          <a:p>
            <a:pPr eaLnBrk="1" hangingPunct="1">
              <a:spcBef>
                <a:spcPct val="0"/>
              </a:spcBef>
            </a:pPr>
            <a:r>
              <a:rPr lang="en-US" altLang="en-US"/>
              <a:t>Your final choices should balance your interests with the requirements of the colleges and universities</a:t>
            </a:r>
            <a:endParaRPr lang="ga-IE" altLang="en-US"/>
          </a:p>
          <a:p>
            <a:pPr eaLnBrk="1" hangingPunct="1">
              <a:spcBef>
                <a:spcPct val="0"/>
              </a:spcBef>
            </a:pPr>
            <a:r>
              <a:rPr lang="en-US" altLang="en-US"/>
              <a:t>In terms of college entry, you’ll need the points for your course, but you’ll also need to meet the matriculation requirements of the particular college</a:t>
            </a:r>
            <a:r>
              <a:rPr lang="ga-IE" altLang="en-US"/>
              <a:t> and perhaps specific requirments of individual courses. </a:t>
            </a:r>
          </a:p>
        </p:txBody>
      </p:sp>
      <p:sp>
        <p:nvSpPr>
          <p:cNvPr id="41988" name="Slide Number Placeholder 3">
            <a:extLst>
              <a:ext uri="{FF2B5EF4-FFF2-40B4-BE49-F238E27FC236}">
                <a16:creationId xmlns:a16="http://schemas.microsoft.com/office/drawing/2014/main" id="{F1BD93EE-BADC-4F82-8B96-3549821765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E5DDDE-0D7B-406B-8108-B6371216A2E4}" type="slidenum">
              <a:rPr lang="ga-IE" altLang="en-US"/>
              <a:pPr>
                <a:spcBef>
                  <a:spcPct val="0"/>
                </a:spcBef>
              </a:pPr>
              <a:t>8</a:t>
            </a:fld>
            <a:endParaRPr lang="ga-IE"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CA79D02-35FA-4D7A-9436-9BD8058E71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C8E1192-7C52-4591-B1B3-35929562E7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3012" name="Slide Number Placeholder 3">
            <a:extLst>
              <a:ext uri="{FF2B5EF4-FFF2-40B4-BE49-F238E27FC236}">
                <a16:creationId xmlns:a16="http://schemas.microsoft.com/office/drawing/2014/main" id="{14D5DDB2-A602-4029-96EE-DFDDADC622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57E51D-70C3-4A8E-B047-C8238DEEF1AC}" type="slidenum">
              <a:rPr lang="en-IE" altLang="en-US">
                <a:latin typeface="Calibri" panose="020F0502020204030204" pitchFamily="34" charset="0"/>
              </a:rPr>
              <a:pPr/>
              <a:t>9</a:t>
            </a:fld>
            <a:endParaRPr lang="en-IE"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4D527E1-989D-4038-B79C-05746E066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054B326-0E75-4BEF-BB85-9A61C22064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4036" name="Slide Number Placeholder 3">
            <a:extLst>
              <a:ext uri="{FF2B5EF4-FFF2-40B4-BE49-F238E27FC236}">
                <a16:creationId xmlns:a16="http://schemas.microsoft.com/office/drawing/2014/main" id="{A4AAE2E7-E747-4E3F-AA64-9F964CF0FA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7F20A9-3934-4730-ADBA-CADCEAC6B90E}" type="slidenum">
              <a:rPr lang="en-IE" altLang="en-US">
                <a:latin typeface="Calibri" panose="020F0502020204030204" pitchFamily="34" charset="0"/>
              </a:rPr>
              <a:pPr/>
              <a:t>10</a:t>
            </a:fld>
            <a:endParaRPr lang="en-IE"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AD12E92-A2CA-46B8-8847-39905F0935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F219551-ADE0-4351-BFF6-85DBA85974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ga-IE" altLang="en-US" b="1"/>
              <a:t>NUI</a:t>
            </a:r>
          </a:p>
          <a:p>
            <a:pPr eaLnBrk="1" hangingPunct="1">
              <a:spcBef>
                <a:spcPct val="0"/>
              </a:spcBef>
            </a:pPr>
            <a:endParaRPr lang="ga-IE" altLang="en-US"/>
          </a:p>
          <a:p>
            <a:pPr eaLnBrk="1" hangingPunct="1">
              <a:spcBef>
                <a:spcPct val="0"/>
              </a:spcBef>
            </a:pPr>
            <a:r>
              <a:rPr lang="ga-IE" altLang="en-US"/>
              <a:t>•UCC </a:t>
            </a:r>
          </a:p>
          <a:p>
            <a:pPr eaLnBrk="1" hangingPunct="1">
              <a:spcBef>
                <a:spcPct val="0"/>
              </a:spcBef>
            </a:pPr>
            <a:r>
              <a:rPr lang="ga-IE" altLang="en-US"/>
              <a:t>•UCD </a:t>
            </a:r>
          </a:p>
          <a:p>
            <a:pPr eaLnBrk="1" hangingPunct="1">
              <a:spcBef>
                <a:spcPct val="0"/>
              </a:spcBef>
            </a:pPr>
            <a:r>
              <a:rPr lang="ga-IE" altLang="en-US"/>
              <a:t>•NUIG </a:t>
            </a:r>
          </a:p>
          <a:p>
            <a:pPr eaLnBrk="1" hangingPunct="1">
              <a:spcBef>
                <a:spcPct val="0"/>
              </a:spcBef>
            </a:pPr>
            <a:r>
              <a:rPr lang="ga-IE" altLang="en-US"/>
              <a:t>•NUI MAYNOOTH </a:t>
            </a:r>
          </a:p>
          <a:p>
            <a:pPr eaLnBrk="1" hangingPunct="1">
              <a:spcBef>
                <a:spcPct val="0"/>
              </a:spcBef>
            </a:pPr>
            <a:endParaRPr lang="ga-IE" altLang="en-US"/>
          </a:p>
          <a:p>
            <a:pPr eaLnBrk="1" hangingPunct="1">
              <a:spcBef>
                <a:spcPct val="0"/>
              </a:spcBef>
            </a:pPr>
            <a:r>
              <a:rPr lang="ga-IE" altLang="en-US"/>
              <a:t>* Some exceptions to the rule in NUI faculties – we will look at this in more detail when we do a unit on college requirements. This is simply to give you a general overview and to highlight the relevance of core subjects and our school policy on taking a third language. </a:t>
            </a:r>
          </a:p>
        </p:txBody>
      </p:sp>
      <p:sp>
        <p:nvSpPr>
          <p:cNvPr id="45060" name="Slide Number Placeholder 3">
            <a:extLst>
              <a:ext uri="{FF2B5EF4-FFF2-40B4-BE49-F238E27FC236}">
                <a16:creationId xmlns:a16="http://schemas.microsoft.com/office/drawing/2014/main" id="{8AEB8444-AC18-4896-B4B1-728B74D598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33CB2A-7488-4F41-BBCD-B348EFD692EE}" type="slidenum">
              <a:rPr lang="ga-IE" altLang="en-US"/>
              <a:pPr>
                <a:spcBef>
                  <a:spcPct val="0"/>
                </a:spcBef>
              </a:pPr>
              <a:t>11</a:t>
            </a:fld>
            <a:endParaRPr lang="ga-IE"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A9A3140-2FAC-4853-B971-F6A4BB0BFE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749B79A9-E8ED-4C3E-A65D-EDC738CC41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ga-IE" altLang="en-US" b="1"/>
              <a:t>NON-NUI </a:t>
            </a:r>
          </a:p>
          <a:p>
            <a:pPr eaLnBrk="1" hangingPunct="1">
              <a:spcBef>
                <a:spcPct val="0"/>
              </a:spcBef>
            </a:pPr>
            <a:endParaRPr lang="ga-IE" altLang="en-US"/>
          </a:p>
          <a:p>
            <a:pPr eaLnBrk="1" hangingPunct="1">
              <a:spcBef>
                <a:spcPct val="0"/>
              </a:spcBef>
            </a:pPr>
            <a:r>
              <a:rPr lang="ga-IE" altLang="en-US"/>
              <a:t>•UL </a:t>
            </a:r>
          </a:p>
          <a:p>
            <a:pPr eaLnBrk="1" hangingPunct="1">
              <a:spcBef>
                <a:spcPct val="0"/>
              </a:spcBef>
            </a:pPr>
            <a:r>
              <a:rPr lang="ga-IE" altLang="en-US"/>
              <a:t>•TRINITY </a:t>
            </a:r>
          </a:p>
          <a:p>
            <a:pPr eaLnBrk="1" hangingPunct="1">
              <a:spcBef>
                <a:spcPct val="0"/>
              </a:spcBef>
            </a:pPr>
            <a:r>
              <a:rPr lang="ga-IE" altLang="en-US"/>
              <a:t>•DCU </a:t>
            </a:r>
          </a:p>
          <a:p>
            <a:pPr eaLnBrk="1" hangingPunct="1">
              <a:spcBef>
                <a:spcPct val="0"/>
              </a:spcBef>
            </a:pPr>
            <a:r>
              <a:rPr lang="ga-IE" altLang="en-US"/>
              <a:t>•IT’s</a:t>
            </a:r>
          </a:p>
          <a:p>
            <a:pPr eaLnBrk="1" hangingPunct="1">
              <a:spcBef>
                <a:spcPct val="0"/>
              </a:spcBef>
            </a:pPr>
            <a:endParaRPr lang="ga-IE" altLang="en-US"/>
          </a:p>
          <a:p>
            <a:pPr eaLnBrk="1" hangingPunct="1">
              <a:spcBef>
                <a:spcPct val="0"/>
              </a:spcBef>
            </a:pPr>
            <a:endParaRPr lang="ga-IE" altLang="en-US"/>
          </a:p>
        </p:txBody>
      </p:sp>
      <p:sp>
        <p:nvSpPr>
          <p:cNvPr id="46084" name="Slide Number Placeholder 3">
            <a:extLst>
              <a:ext uri="{FF2B5EF4-FFF2-40B4-BE49-F238E27FC236}">
                <a16:creationId xmlns:a16="http://schemas.microsoft.com/office/drawing/2014/main" id="{D5C38B10-52A9-4BBB-A100-3AF6D4566B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C016A1-0679-42EF-B874-FEEF94D205F3}" type="slidenum">
              <a:rPr lang="ga-IE" altLang="en-US"/>
              <a:pPr>
                <a:spcBef>
                  <a:spcPct val="0"/>
                </a:spcBef>
              </a:pPr>
              <a:t>12</a:t>
            </a:fld>
            <a:endParaRPr lang="ga-I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6353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3272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6109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106402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484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98049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279896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205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DF080-5E8C-48AD-84E5-6C08B304C14E}" type="datetimeFigureOut">
              <a:rPr lang="en-US" dirty="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56383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8079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9375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8508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945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4532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a:p>
        </p:txBody>
      </p:sp>
    </p:spTree>
    <p:extLst>
      <p:ext uri="{BB962C8B-B14F-4D97-AF65-F5344CB8AC3E}">
        <p14:creationId xmlns:p14="http://schemas.microsoft.com/office/powerpoint/2010/main" val="334821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6022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2/5/2020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708836690"/>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Lst>
  <p:transition spd="slow">
    <p:cover/>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qualifax.i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www.careersportal.ie/" TargetMode="External"/><Relationship Id="rId7" Type="http://schemas.openxmlformats.org/officeDocument/2006/relationships/hyperlink" Target="http://www.qualifax.i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eunicas.ie" TargetMode="External"/><Relationship Id="rId5" Type="http://schemas.openxmlformats.org/officeDocument/2006/relationships/hyperlink" Target="http://www.ucas.ac.uk" TargetMode="External"/><Relationship Id="rId4" Type="http://schemas.openxmlformats.org/officeDocument/2006/relationships/hyperlink" Target="http://www.cao.i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4621-D1F2-49F7-AE81-F0F6EA2BB772}"/>
              </a:ext>
            </a:extLst>
          </p:cNvPr>
          <p:cNvSpPr>
            <a:spLocks noGrp="1"/>
          </p:cNvSpPr>
          <p:nvPr>
            <p:ph type="ctrTitle"/>
          </p:nvPr>
        </p:nvSpPr>
        <p:spPr>
          <a:xfrm>
            <a:off x="1349375" y="3933825"/>
            <a:ext cx="6643688" cy="2286000"/>
          </a:xfrm>
        </p:spPr>
        <p:txBody>
          <a:bodyPr>
            <a:normAutofit fontScale="90000"/>
          </a:bodyPr>
          <a:lstStyle/>
          <a:p>
            <a:pPr eaLnBrk="1" fontAlgn="auto" hangingPunct="1">
              <a:lnSpc>
                <a:spcPct val="150000"/>
              </a:lnSpc>
              <a:spcAft>
                <a:spcPts val="0"/>
              </a:spcAft>
              <a:defRPr/>
            </a:pPr>
            <a:r>
              <a:rPr lang="ga-IE" sz="5400" b="1">
                <a:solidFill>
                  <a:srgbClr val="0070C0"/>
                </a:solidFill>
                <a:latin typeface="Calibri" pitchFamily="34" charset="0"/>
                <a:cs typeface="Arial" pitchFamily="34" charset="0"/>
              </a:rPr>
              <a:t>Subject Choice for Leaving Certificate</a:t>
            </a:r>
          </a:p>
        </p:txBody>
      </p:sp>
      <p:pic>
        <p:nvPicPr>
          <p:cNvPr id="13315" name="Picture 7" descr="http://ardgillan.icsgrid.ie/pluginfile.php/2/course/section/2146/ardgillanlogo.png">
            <a:extLst>
              <a:ext uri="{FF2B5EF4-FFF2-40B4-BE49-F238E27FC236}">
                <a16:creationId xmlns:a16="http://schemas.microsoft.com/office/drawing/2014/main" id="{345B87AD-DA05-4D18-ABFC-9CDD743CF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3" y="142875"/>
            <a:ext cx="695960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6D491300-4766-460B-9A23-8ABEF5E40936}"/>
              </a:ext>
            </a:extLst>
          </p:cNvPr>
          <p:cNvSpPr>
            <a:spLocks noGrp="1"/>
          </p:cNvSpPr>
          <p:nvPr>
            <p:ph idx="1"/>
          </p:nvPr>
        </p:nvSpPr>
        <p:spPr>
          <a:xfrm>
            <a:off x="250825" y="333375"/>
            <a:ext cx="8686800" cy="1298575"/>
          </a:xfrm>
        </p:spPr>
        <p:txBody>
          <a:bodyPr>
            <a:normAutofit fontScale="92500"/>
          </a:bodyPr>
          <a:lstStyle/>
          <a:p>
            <a:pPr marL="0" indent="0" algn="ctr" eaLnBrk="1" fontAlgn="auto" hangingPunct="1">
              <a:spcAft>
                <a:spcPts val="0"/>
              </a:spcAft>
              <a:buFont typeface="Wingdings 2"/>
              <a:buNone/>
              <a:defRPr/>
            </a:pPr>
            <a:r>
              <a:rPr lang="en-IE" altLang="en-US" sz="4800" b="1"/>
              <a:t>Matriculation Requirements</a:t>
            </a:r>
          </a:p>
          <a:p>
            <a:pPr marL="274320" indent="-274320" algn="ctr" eaLnBrk="1" fontAlgn="auto" hangingPunct="1">
              <a:spcAft>
                <a:spcPts val="0"/>
              </a:spcAft>
              <a:buFont typeface="Wingdings 2" panose="05020102010507070707" pitchFamily="18" charset="2"/>
              <a:buNone/>
              <a:defRPr/>
            </a:pPr>
            <a:endParaRPr lang="en-IE" altLang="en-US" b="1"/>
          </a:p>
        </p:txBody>
      </p:sp>
      <p:pic>
        <p:nvPicPr>
          <p:cNvPr id="19459" name="Picture 2" descr="http://ts4.mm.bing.net/th?id=H.4999746879752383&amp;pid=15.1">
            <a:extLst>
              <a:ext uri="{FF2B5EF4-FFF2-40B4-BE49-F238E27FC236}">
                <a16:creationId xmlns:a16="http://schemas.microsoft.com/office/drawing/2014/main" id="{676D313A-7F4A-4FED-BF74-FAD1D8A18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989138"/>
            <a:ext cx="669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7DBF-210A-4DA5-A96C-0E311D5223DC}"/>
              </a:ext>
            </a:extLst>
          </p:cNvPr>
          <p:cNvSpPr>
            <a:spLocks noGrp="1"/>
          </p:cNvSpPr>
          <p:nvPr>
            <p:ph type="title"/>
          </p:nvPr>
        </p:nvSpPr>
        <p:spPr>
          <a:xfrm>
            <a:off x="307733" y="925280"/>
            <a:ext cx="8723357" cy="1143000"/>
          </a:xfrm>
        </p:spPr>
        <p:txBody>
          <a:bodyPr>
            <a:normAutofit fontScale="90000"/>
          </a:bodyPr>
          <a:lstStyle/>
          <a:p>
            <a:r>
              <a:rPr lang="ga-IE" altLang="en-US" sz="4800" b="1" u="sng"/>
              <a:t>NUI </a:t>
            </a:r>
            <a:r>
              <a:rPr lang="ga-IE" altLang="en-US" sz="4800" b="1" u="sng" err="1"/>
              <a:t>Requirements</a:t>
            </a:r>
            <a:r>
              <a:rPr lang="en-US"/>
              <a:t/>
            </a:r>
            <a:br>
              <a:rPr lang="en-US"/>
            </a:br>
            <a:r>
              <a:rPr lang="en-US" sz="3200">
                <a:ea typeface="+mj-lt"/>
                <a:cs typeface="+mj-lt"/>
              </a:rPr>
              <a:t>(University College Cork,  University College Dublin,           NUI Galway &amp; Maynooth University.)</a:t>
            </a:r>
            <a:endParaRPr lang="ga-IE" sz="3200">
              <a:cs typeface="Calibri Light" panose="020F0302020204030204"/>
            </a:endParaRPr>
          </a:p>
          <a:p>
            <a:endParaRPr lang="en-US"/>
          </a:p>
        </p:txBody>
      </p:sp>
      <p:sp>
        <p:nvSpPr>
          <p:cNvPr id="3" name="Content Placeholder 2">
            <a:extLst>
              <a:ext uri="{FF2B5EF4-FFF2-40B4-BE49-F238E27FC236}">
                <a16:creationId xmlns:a16="http://schemas.microsoft.com/office/drawing/2014/main" id="{A1B9A17E-464E-4301-A654-3D9A9E9CD3B3}"/>
              </a:ext>
            </a:extLst>
          </p:cNvPr>
          <p:cNvSpPr>
            <a:spLocks noGrp="1"/>
          </p:cNvSpPr>
          <p:nvPr>
            <p:ph idx="1"/>
          </p:nvPr>
        </p:nvSpPr>
        <p:spPr/>
        <p:txBody>
          <a:bodyPr rtlCol="0">
            <a:normAutofit/>
          </a:bodyPr>
          <a:lstStyle/>
          <a:p>
            <a:pPr marL="82296" indent="0" eaLnBrk="1" fontAlgn="auto" hangingPunct="1">
              <a:spcAft>
                <a:spcPts val="0"/>
              </a:spcAft>
              <a:buFont typeface="Arial" pitchFamily="34" charset="0"/>
              <a:buNone/>
              <a:defRPr/>
            </a:pPr>
            <a:endParaRPr lang="ga-IE"/>
          </a:p>
          <a:p>
            <a:pPr marL="274320" indent="-274320" eaLnBrk="1" fontAlgn="auto" hangingPunct="1">
              <a:lnSpc>
                <a:spcPct val="150000"/>
              </a:lnSpc>
              <a:spcAft>
                <a:spcPts val="0"/>
              </a:spcAft>
              <a:buFont typeface="Wingdings 2"/>
              <a:buChar char=""/>
              <a:defRPr/>
            </a:pPr>
            <a:r>
              <a:rPr lang="ga-IE" b="1"/>
              <a:t>Irish </a:t>
            </a:r>
          </a:p>
          <a:p>
            <a:pPr marL="274320" indent="-274320" eaLnBrk="1" fontAlgn="auto" hangingPunct="1">
              <a:lnSpc>
                <a:spcPct val="150000"/>
              </a:lnSpc>
              <a:spcAft>
                <a:spcPts val="0"/>
              </a:spcAft>
              <a:buFont typeface="Wingdings 2"/>
              <a:buChar char=""/>
              <a:defRPr/>
            </a:pPr>
            <a:r>
              <a:rPr lang="ga-IE" b="1"/>
              <a:t>English </a:t>
            </a:r>
          </a:p>
          <a:p>
            <a:pPr marL="274320" indent="-274320" eaLnBrk="1" fontAlgn="auto" hangingPunct="1">
              <a:lnSpc>
                <a:spcPct val="150000"/>
              </a:lnSpc>
              <a:spcAft>
                <a:spcPts val="0"/>
              </a:spcAft>
              <a:buFont typeface="Wingdings 2"/>
              <a:buChar char=""/>
              <a:defRPr/>
            </a:pPr>
            <a:r>
              <a:rPr lang="ga-IE" b="1"/>
              <a:t>Maths*</a:t>
            </a:r>
          </a:p>
          <a:p>
            <a:pPr marL="274320" indent="-274320" eaLnBrk="1" fontAlgn="auto" hangingPunct="1">
              <a:lnSpc>
                <a:spcPct val="150000"/>
              </a:lnSpc>
              <a:spcAft>
                <a:spcPts val="0"/>
              </a:spcAft>
              <a:buFont typeface="Wingdings 2"/>
              <a:buChar char=""/>
              <a:defRPr/>
            </a:pPr>
            <a:r>
              <a:rPr lang="ga-IE" b="1"/>
              <a:t>A Third Language* </a:t>
            </a:r>
          </a:p>
          <a:p>
            <a:pPr marL="274320" indent="-274320" eaLnBrk="1" fontAlgn="auto" hangingPunct="1">
              <a:spcAft>
                <a:spcPts val="0"/>
              </a:spcAft>
              <a:buFont typeface="Wingdings 2"/>
              <a:buChar char=""/>
              <a:defRPr/>
            </a:pPr>
            <a:endParaRPr lang="ga-IE"/>
          </a:p>
        </p:txBody>
      </p:sp>
      <p:pic>
        <p:nvPicPr>
          <p:cNvPr id="20484" name="Picture 2">
            <a:extLst>
              <a:ext uri="{FF2B5EF4-FFF2-40B4-BE49-F238E27FC236}">
                <a16:creationId xmlns:a16="http://schemas.microsoft.com/office/drawing/2014/main" id="{811E1273-110D-4519-B7FD-3F14827AF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322" y="3080200"/>
            <a:ext cx="1722437"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a:extLst>
              <a:ext uri="{FF2B5EF4-FFF2-40B4-BE49-F238E27FC236}">
                <a16:creationId xmlns:a16="http://schemas.microsoft.com/office/drawing/2014/main" id="{267E02F1-D9F8-497D-BD35-EFFDD0D24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587" y="3197105"/>
            <a:ext cx="13049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a:extLst>
              <a:ext uri="{FF2B5EF4-FFF2-40B4-BE49-F238E27FC236}">
                <a16:creationId xmlns:a16="http://schemas.microsoft.com/office/drawing/2014/main" id="{21E3F7F7-6361-4A4F-ACF4-B2C9CDAF5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1342" y="4507991"/>
            <a:ext cx="15605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a:extLst>
              <a:ext uri="{FF2B5EF4-FFF2-40B4-BE49-F238E27FC236}">
                <a16:creationId xmlns:a16="http://schemas.microsoft.com/office/drawing/2014/main" id="{156C2F4A-52B6-4C8C-B2BD-9C7EDFF1F1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610" y="4962525"/>
            <a:ext cx="18764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67768-4443-42E3-9F80-99CA56608F21}"/>
              </a:ext>
            </a:extLst>
          </p:cNvPr>
          <p:cNvSpPr>
            <a:spLocks noGrp="1"/>
          </p:cNvSpPr>
          <p:nvPr>
            <p:ph type="title"/>
          </p:nvPr>
        </p:nvSpPr>
        <p:spPr>
          <a:xfrm>
            <a:off x="827088" y="-17463"/>
            <a:ext cx="7891462" cy="1143001"/>
          </a:xfrm>
        </p:spPr>
        <p:txBody>
          <a:bodyPr/>
          <a:lstStyle/>
          <a:p>
            <a:pPr eaLnBrk="1" hangingPunct="1"/>
            <a:r>
              <a:rPr lang="ga-IE" altLang="en-US" sz="4800">
                <a:solidFill>
                  <a:srgbClr val="7B9899"/>
                </a:solidFill>
              </a:rPr>
              <a:t>Non NUI Requirements</a:t>
            </a:r>
          </a:p>
        </p:txBody>
      </p:sp>
      <p:sp>
        <p:nvSpPr>
          <p:cNvPr id="3" name="Content Placeholder 2">
            <a:extLst>
              <a:ext uri="{FF2B5EF4-FFF2-40B4-BE49-F238E27FC236}">
                <a16:creationId xmlns:a16="http://schemas.microsoft.com/office/drawing/2014/main" id="{2C9D9AC0-A288-43E8-9552-3355F0C5174B}"/>
              </a:ext>
            </a:extLst>
          </p:cNvPr>
          <p:cNvSpPr>
            <a:spLocks noGrp="1"/>
          </p:cNvSpPr>
          <p:nvPr>
            <p:ph idx="1"/>
          </p:nvPr>
        </p:nvSpPr>
        <p:spPr/>
        <p:txBody>
          <a:bodyPr rtlCol="0">
            <a:normAutofit/>
          </a:bodyPr>
          <a:lstStyle/>
          <a:p>
            <a:pPr marL="82296" indent="0" eaLnBrk="1" fontAlgn="auto" hangingPunct="1">
              <a:spcAft>
                <a:spcPts val="0"/>
              </a:spcAft>
              <a:buFont typeface="Arial" pitchFamily="34" charset="0"/>
              <a:buNone/>
              <a:defRPr/>
            </a:pPr>
            <a:endParaRPr lang="ga-IE"/>
          </a:p>
          <a:p>
            <a:pPr marL="274320" indent="-274320" eaLnBrk="1" fontAlgn="auto" hangingPunct="1">
              <a:lnSpc>
                <a:spcPct val="150000"/>
              </a:lnSpc>
              <a:spcAft>
                <a:spcPts val="0"/>
              </a:spcAft>
              <a:buFont typeface="Wingdings 2"/>
              <a:buChar char=""/>
              <a:defRPr/>
            </a:pPr>
            <a:r>
              <a:rPr lang="ga-IE" b="1"/>
              <a:t>English </a:t>
            </a:r>
          </a:p>
          <a:p>
            <a:pPr marL="274320" indent="-274320" eaLnBrk="1" fontAlgn="auto" hangingPunct="1">
              <a:lnSpc>
                <a:spcPct val="150000"/>
              </a:lnSpc>
              <a:spcAft>
                <a:spcPts val="0"/>
              </a:spcAft>
              <a:buFont typeface="Wingdings 2"/>
              <a:buChar char=""/>
              <a:defRPr/>
            </a:pPr>
            <a:r>
              <a:rPr lang="ga-IE" b="1"/>
              <a:t>Maths </a:t>
            </a:r>
            <a:endParaRPr lang="en-GB" b="1"/>
          </a:p>
          <a:p>
            <a:pPr marL="274320" indent="-274320" eaLnBrk="1" fontAlgn="auto" hangingPunct="1">
              <a:lnSpc>
                <a:spcPct val="150000"/>
              </a:lnSpc>
              <a:spcAft>
                <a:spcPts val="0"/>
              </a:spcAft>
              <a:buFont typeface="Wingdings 2"/>
              <a:buChar char=""/>
              <a:defRPr/>
            </a:pPr>
            <a:r>
              <a:rPr lang="ga-IE" b="1"/>
              <a:t>Irish </a:t>
            </a:r>
            <a:r>
              <a:rPr lang="en-GB" b="1"/>
              <a:t>/ Third Language</a:t>
            </a:r>
            <a:endParaRPr lang="ga-IE" b="1"/>
          </a:p>
          <a:p>
            <a:pPr marL="0" indent="0" eaLnBrk="1" fontAlgn="auto" hangingPunct="1">
              <a:lnSpc>
                <a:spcPct val="150000"/>
              </a:lnSpc>
              <a:spcAft>
                <a:spcPts val="0"/>
              </a:spcAft>
              <a:buFont typeface="Wingdings 2" panose="05020102010507070707" pitchFamily="18" charset="2"/>
              <a:buNone/>
              <a:defRPr/>
            </a:pPr>
            <a:endParaRPr lang="ga-IE" b="1"/>
          </a:p>
          <a:p>
            <a:pPr marL="274320" indent="-274320" eaLnBrk="1" fontAlgn="auto" hangingPunct="1">
              <a:spcAft>
                <a:spcPts val="0"/>
              </a:spcAft>
              <a:buFont typeface="Wingdings 2"/>
              <a:buChar char=""/>
              <a:defRPr/>
            </a:pPr>
            <a:endParaRPr lang="ga-IE"/>
          </a:p>
        </p:txBody>
      </p:sp>
      <p:pic>
        <p:nvPicPr>
          <p:cNvPr id="21508" name="Picture 2">
            <a:extLst>
              <a:ext uri="{FF2B5EF4-FFF2-40B4-BE49-F238E27FC236}">
                <a16:creationId xmlns:a16="http://schemas.microsoft.com/office/drawing/2014/main" id="{078C2F78-184D-4154-A9B9-349633CDE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813" y="1484313"/>
            <a:ext cx="1722437"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a:extLst>
              <a:ext uri="{FF2B5EF4-FFF2-40B4-BE49-F238E27FC236}">
                <a16:creationId xmlns:a16="http://schemas.microsoft.com/office/drawing/2014/main" id="{A029ED08-94DF-4C06-A890-D53FFA37D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813" y="2708275"/>
            <a:ext cx="13049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a:extLst>
              <a:ext uri="{FF2B5EF4-FFF2-40B4-BE49-F238E27FC236}">
                <a16:creationId xmlns:a16="http://schemas.microsoft.com/office/drawing/2014/main" id="{D14677B8-167D-4CF5-8C8B-19321E1C8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738" y="3573463"/>
            <a:ext cx="15605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
            <a:extLst>
              <a:ext uri="{FF2B5EF4-FFF2-40B4-BE49-F238E27FC236}">
                <a16:creationId xmlns:a16="http://schemas.microsoft.com/office/drawing/2014/main" id="{B92ED5DC-569D-4CDB-BFA9-8640AF8F9C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4063" y="4962525"/>
            <a:ext cx="18764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6EEF-62F5-41E3-A0A7-EA5A7E9B75D4}"/>
              </a:ext>
            </a:extLst>
          </p:cNvPr>
          <p:cNvSpPr>
            <a:spLocks noGrp="1"/>
          </p:cNvSpPr>
          <p:nvPr>
            <p:ph type="title"/>
          </p:nvPr>
        </p:nvSpPr>
        <p:spPr>
          <a:xfrm>
            <a:off x="971550" y="260350"/>
            <a:ext cx="8172450" cy="876300"/>
          </a:xfrm>
        </p:spPr>
        <p:txBody>
          <a:bodyPr/>
          <a:lstStyle/>
          <a:p>
            <a:pPr eaLnBrk="1" hangingPunct="1"/>
            <a:r>
              <a:rPr lang="ga-IE" altLang="en-US" sz="4000" b="1">
                <a:solidFill>
                  <a:srgbClr val="7B9899"/>
                </a:solidFill>
              </a:rPr>
              <a:t>Subject Choices</a:t>
            </a:r>
          </a:p>
        </p:txBody>
      </p:sp>
      <p:sp>
        <p:nvSpPr>
          <p:cNvPr id="3" name="Content Placeholder 2">
            <a:extLst>
              <a:ext uri="{FF2B5EF4-FFF2-40B4-BE49-F238E27FC236}">
                <a16:creationId xmlns:a16="http://schemas.microsoft.com/office/drawing/2014/main" id="{B6F17301-ADA9-4ABA-9551-04C315E2AFF8}"/>
              </a:ext>
            </a:extLst>
          </p:cNvPr>
          <p:cNvSpPr>
            <a:spLocks noGrp="1"/>
          </p:cNvSpPr>
          <p:nvPr>
            <p:ph idx="1"/>
          </p:nvPr>
        </p:nvSpPr>
        <p:spPr/>
        <p:txBody>
          <a:bodyPr rtlCol="0">
            <a:normAutofit lnSpcReduction="10000"/>
          </a:bodyPr>
          <a:lstStyle/>
          <a:p>
            <a:pPr marL="0" indent="0" eaLnBrk="1" fontAlgn="auto" hangingPunct="1">
              <a:spcAft>
                <a:spcPts val="0"/>
              </a:spcAft>
              <a:buFont typeface="Arial" pitchFamily="34" charset="0"/>
              <a:buNone/>
              <a:defRPr/>
            </a:pPr>
            <a:r>
              <a:rPr lang="ga-IE"/>
              <a:t>Core subjects (all students must take)</a:t>
            </a:r>
          </a:p>
          <a:p>
            <a:pPr marL="82296" indent="0" eaLnBrk="1" fontAlgn="auto" hangingPunct="1">
              <a:lnSpc>
                <a:spcPct val="150000"/>
              </a:lnSpc>
              <a:spcAft>
                <a:spcPts val="0"/>
              </a:spcAft>
              <a:buFont typeface="Arial" pitchFamily="34" charset="0"/>
              <a:buNone/>
              <a:defRPr/>
            </a:pPr>
            <a:endParaRPr lang="ga-IE" sz="1800"/>
          </a:p>
          <a:p>
            <a:pPr marL="274320" indent="-274320" eaLnBrk="1" fontAlgn="auto" hangingPunct="1">
              <a:lnSpc>
                <a:spcPct val="150000"/>
              </a:lnSpc>
              <a:spcAft>
                <a:spcPts val="0"/>
              </a:spcAft>
              <a:buFont typeface="Wingdings 2"/>
              <a:buChar char=""/>
              <a:defRPr/>
            </a:pPr>
            <a:r>
              <a:rPr lang="ga-IE" sz="3600"/>
              <a:t>English</a:t>
            </a:r>
          </a:p>
          <a:p>
            <a:pPr marL="274320" indent="-274320" eaLnBrk="1" fontAlgn="auto" hangingPunct="1">
              <a:lnSpc>
                <a:spcPct val="150000"/>
              </a:lnSpc>
              <a:spcAft>
                <a:spcPts val="0"/>
              </a:spcAft>
              <a:buFont typeface="Wingdings 2"/>
              <a:buChar char=""/>
              <a:defRPr/>
            </a:pPr>
            <a:r>
              <a:rPr lang="ga-IE" sz="3600"/>
              <a:t>Irish</a:t>
            </a:r>
          </a:p>
          <a:p>
            <a:pPr marL="274320" indent="-274320" eaLnBrk="1" fontAlgn="auto" hangingPunct="1">
              <a:lnSpc>
                <a:spcPct val="150000"/>
              </a:lnSpc>
              <a:spcAft>
                <a:spcPts val="0"/>
              </a:spcAft>
              <a:buFont typeface="Wingdings 2"/>
              <a:buChar char=""/>
              <a:defRPr/>
            </a:pPr>
            <a:r>
              <a:rPr lang="ga-IE" sz="3600"/>
              <a:t>Maths</a:t>
            </a:r>
            <a:endParaRPr lang="en-IE" sz="3600"/>
          </a:p>
          <a:p>
            <a:pPr marL="274320" indent="-274320" eaLnBrk="1" fontAlgn="auto" hangingPunct="1">
              <a:lnSpc>
                <a:spcPct val="150000"/>
              </a:lnSpc>
              <a:spcAft>
                <a:spcPts val="0"/>
              </a:spcAft>
              <a:buFont typeface="Wingdings 2"/>
              <a:buChar char=""/>
              <a:defRPr/>
            </a:pPr>
            <a:r>
              <a:rPr lang="en-IE" sz="3600"/>
              <a:t>3</a:t>
            </a:r>
            <a:r>
              <a:rPr lang="en-IE" sz="3600" baseline="30000"/>
              <a:t>rd</a:t>
            </a:r>
            <a:r>
              <a:rPr lang="en-IE" sz="3600"/>
              <a:t> Language </a:t>
            </a:r>
            <a:endParaRPr lang="ga-IE" sz="3600"/>
          </a:p>
        </p:txBody>
      </p:sp>
      <p:pic>
        <p:nvPicPr>
          <p:cNvPr id="22532" name="Picture 7" descr="C:\Users\Michelle\AppData\Local\Microsoft\Windows\Temporary Internet Files\Content.IE5\ANN3U35I\MC900237619[1].wmf">
            <a:extLst>
              <a:ext uri="{FF2B5EF4-FFF2-40B4-BE49-F238E27FC236}">
                <a16:creationId xmlns:a16="http://schemas.microsoft.com/office/drawing/2014/main" id="{2CACAED4-A8BC-427A-86D4-C331FBB63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9779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Users\Michelle\AppData\Local\Microsoft\Windows\Temporary Internet Files\Content.IE5\41TSWOO3\MC900412394[1].wmf">
            <a:extLst>
              <a:ext uri="{FF2B5EF4-FFF2-40B4-BE49-F238E27FC236}">
                <a16:creationId xmlns:a16="http://schemas.microsoft.com/office/drawing/2014/main" id="{71693396-3284-47EB-82BD-F2A7B463F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598863"/>
            <a:ext cx="344963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wipe(down)">
                                      <p:cBhvr>
                                        <p:cTn id="46" dur="580">
                                          <p:stCondLst>
                                            <p:cond delay="0"/>
                                          </p:stCondLst>
                                        </p:cTn>
                                        <p:tgtEl>
                                          <p:spTgt spid="3">
                                            <p:txEl>
                                              <p:pRg st="3" end="3"/>
                                            </p:txEl>
                                          </p:spTgt>
                                        </p:tgtEl>
                                      </p:cBhvr>
                                    </p:animEffect>
                                    <p:anim calcmode="lin" valueType="num">
                                      <p:cBhvr>
                                        <p:cTn id="4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3" end="3"/>
                                            </p:txEl>
                                          </p:spTgt>
                                        </p:tgtEl>
                                      </p:cBhvr>
                                      <p:to x="100000" y="60000"/>
                                    </p:animScale>
                                    <p:animScale>
                                      <p:cBhvr>
                                        <p:cTn id="53" dur="166" decel="50000">
                                          <p:stCondLst>
                                            <p:cond delay="676"/>
                                          </p:stCondLst>
                                        </p:cTn>
                                        <p:tgtEl>
                                          <p:spTgt spid="3">
                                            <p:txEl>
                                              <p:pRg st="3" end="3"/>
                                            </p:txEl>
                                          </p:spTgt>
                                        </p:tgtEl>
                                      </p:cBhvr>
                                      <p:to x="100000" y="100000"/>
                                    </p:animScale>
                                    <p:animScale>
                                      <p:cBhvr>
                                        <p:cTn id="54" dur="26">
                                          <p:stCondLst>
                                            <p:cond delay="1312"/>
                                          </p:stCondLst>
                                        </p:cTn>
                                        <p:tgtEl>
                                          <p:spTgt spid="3">
                                            <p:txEl>
                                              <p:pRg st="3" end="3"/>
                                            </p:txEl>
                                          </p:spTgt>
                                        </p:tgtEl>
                                      </p:cBhvr>
                                      <p:to x="100000" y="80000"/>
                                    </p:animScale>
                                    <p:animScale>
                                      <p:cBhvr>
                                        <p:cTn id="55" dur="166" decel="50000">
                                          <p:stCondLst>
                                            <p:cond delay="1338"/>
                                          </p:stCondLst>
                                        </p:cTn>
                                        <p:tgtEl>
                                          <p:spTgt spid="3">
                                            <p:txEl>
                                              <p:pRg st="3" end="3"/>
                                            </p:txEl>
                                          </p:spTgt>
                                        </p:tgtEl>
                                      </p:cBhvr>
                                      <p:to x="100000" y="100000"/>
                                    </p:animScale>
                                    <p:animScale>
                                      <p:cBhvr>
                                        <p:cTn id="56" dur="26">
                                          <p:stCondLst>
                                            <p:cond delay="1642"/>
                                          </p:stCondLst>
                                        </p:cTn>
                                        <p:tgtEl>
                                          <p:spTgt spid="3">
                                            <p:txEl>
                                              <p:pRg st="3" end="3"/>
                                            </p:txEl>
                                          </p:spTgt>
                                        </p:tgtEl>
                                      </p:cBhvr>
                                      <p:to x="100000" y="90000"/>
                                    </p:animScale>
                                    <p:animScale>
                                      <p:cBhvr>
                                        <p:cTn id="57" dur="166" decel="50000">
                                          <p:stCondLst>
                                            <p:cond delay="1668"/>
                                          </p:stCondLst>
                                        </p:cTn>
                                        <p:tgtEl>
                                          <p:spTgt spid="3">
                                            <p:txEl>
                                              <p:pRg st="3" end="3"/>
                                            </p:txEl>
                                          </p:spTgt>
                                        </p:tgtEl>
                                      </p:cBhvr>
                                      <p:to x="100000" y="100000"/>
                                    </p:animScale>
                                    <p:animScale>
                                      <p:cBhvr>
                                        <p:cTn id="58" dur="26">
                                          <p:stCondLst>
                                            <p:cond delay="1808"/>
                                          </p:stCondLst>
                                        </p:cTn>
                                        <p:tgtEl>
                                          <p:spTgt spid="3">
                                            <p:txEl>
                                              <p:pRg st="3" end="3"/>
                                            </p:txEl>
                                          </p:spTgt>
                                        </p:tgtEl>
                                      </p:cBhvr>
                                      <p:to x="100000" y="95000"/>
                                    </p:animScale>
                                    <p:animScale>
                                      <p:cBhvr>
                                        <p:cTn id="59" dur="166" decel="50000">
                                          <p:stCondLst>
                                            <p:cond delay="1834"/>
                                          </p:stCondLst>
                                        </p:cTn>
                                        <p:tgtEl>
                                          <p:spTgt spid="3">
                                            <p:txEl>
                                              <p:pRg st="3" end="3"/>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wipe(down)">
                                      <p:cBhvr>
                                        <p:cTn id="62" dur="580">
                                          <p:stCondLst>
                                            <p:cond delay="0"/>
                                          </p:stCondLst>
                                        </p:cTn>
                                        <p:tgtEl>
                                          <p:spTgt spid="3">
                                            <p:txEl>
                                              <p:pRg st="4" end="4"/>
                                            </p:txEl>
                                          </p:spTgt>
                                        </p:tgtEl>
                                      </p:cBhvr>
                                    </p:animEffect>
                                    <p:anim calcmode="lin" valueType="num">
                                      <p:cBhvr>
                                        <p:cTn id="6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xEl>
                                              <p:pRg st="4" end="4"/>
                                            </p:txEl>
                                          </p:spTgt>
                                        </p:tgtEl>
                                      </p:cBhvr>
                                      <p:to x="100000" y="60000"/>
                                    </p:animScale>
                                    <p:animScale>
                                      <p:cBhvr>
                                        <p:cTn id="69" dur="166" decel="50000">
                                          <p:stCondLst>
                                            <p:cond delay="676"/>
                                          </p:stCondLst>
                                        </p:cTn>
                                        <p:tgtEl>
                                          <p:spTgt spid="3">
                                            <p:txEl>
                                              <p:pRg st="4" end="4"/>
                                            </p:txEl>
                                          </p:spTgt>
                                        </p:tgtEl>
                                      </p:cBhvr>
                                      <p:to x="100000" y="100000"/>
                                    </p:animScale>
                                    <p:animScale>
                                      <p:cBhvr>
                                        <p:cTn id="70" dur="26">
                                          <p:stCondLst>
                                            <p:cond delay="1312"/>
                                          </p:stCondLst>
                                        </p:cTn>
                                        <p:tgtEl>
                                          <p:spTgt spid="3">
                                            <p:txEl>
                                              <p:pRg st="4" end="4"/>
                                            </p:txEl>
                                          </p:spTgt>
                                        </p:tgtEl>
                                      </p:cBhvr>
                                      <p:to x="100000" y="80000"/>
                                    </p:animScale>
                                    <p:animScale>
                                      <p:cBhvr>
                                        <p:cTn id="71" dur="166" decel="50000">
                                          <p:stCondLst>
                                            <p:cond delay="1338"/>
                                          </p:stCondLst>
                                        </p:cTn>
                                        <p:tgtEl>
                                          <p:spTgt spid="3">
                                            <p:txEl>
                                              <p:pRg st="4" end="4"/>
                                            </p:txEl>
                                          </p:spTgt>
                                        </p:tgtEl>
                                      </p:cBhvr>
                                      <p:to x="100000" y="100000"/>
                                    </p:animScale>
                                    <p:animScale>
                                      <p:cBhvr>
                                        <p:cTn id="72" dur="26">
                                          <p:stCondLst>
                                            <p:cond delay="1642"/>
                                          </p:stCondLst>
                                        </p:cTn>
                                        <p:tgtEl>
                                          <p:spTgt spid="3">
                                            <p:txEl>
                                              <p:pRg st="4" end="4"/>
                                            </p:txEl>
                                          </p:spTgt>
                                        </p:tgtEl>
                                      </p:cBhvr>
                                      <p:to x="100000" y="90000"/>
                                    </p:animScale>
                                    <p:animScale>
                                      <p:cBhvr>
                                        <p:cTn id="73" dur="166" decel="50000">
                                          <p:stCondLst>
                                            <p:cond delay="1668"/>
                                          </p:stCondLst>
                                        </p:cTn>
                                        <p:tgtEl>
                                          <p:spTgt spid="3">
                                            <p:txEl>
                                              <p:pRg st="4" end="4"/>
                                            </p:txEl>
                                          </p:spTgt>
                                        </p:tgtEl>
                                      </p:cBhvr>
                                      <p:to x="100000" y="100000"/>
                                    </p:animScale>
                                    <p:animScale>
                                      <p:cBhvr>
                                        <p:cTn id="74" dur="26">
                                          <p:stCondLst>
                                            <p:cond delay="1808"/>
                                          </p:stCondLst>
                                        </p:cTn>
                                        <p:tgtEl>
                                          <p:spTgt spid="3">
                                            <p:txEl>
                                              <p:pRg st="4" end="4"/>
                                            </p:txEl>
                                          </p:spTgt>
                                        </p:tgtEl>
                                      </p:cBhvr>
                                      <p:to x="100000" y="95000"/>
                                    </p:animScale>
                                    <p:animScale>
                                      <p:cBhvr>
                                        <p:cTn id="75" dur="166" decel="50000">
                                          <p:stCondLst>
                                            <p:cond delay="1834"/>
                                          </p:stCondLst>
                                        </p:cTn>
                                        <p:tgtEl>
                                          <p:spTgt spid="3">
                                            <p:txEl>
                                              <p:pRg st="4" end="4"/>
                                            </p:txEl>
                                          </p:spTgt>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Effect transition="in" filter="wipe(down)">
                                      <p:cBhvr>
                                        <p:cTn id="78" dur="580">
                                          <p:stCondLst>
                                            <p:cond delay="0"/>
                                          </p:stCondLst>
                                        </p:cTn>
                                        <p:tgtEl>
                                          <p:spTgt spid="3">
                                            <p:txEl>
                                              <p:pRg st="5" end="5"/>
                                            </p:txEl>
                                          </p:spTgt>
                                        </p:tgtEl>
                                      </p:cBhvr>
                                    </p:animEffect>
                                    <p:anim calcmode="lin" valueType="num">
                                      <p:cBhvr>
                                        <p:cTn id="7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xEl>
                                              <p:pRg st="5" end="5"/>
                                            </p:txEl>
                                          </p:spTgt>
                                        </p:tgtEl>
                                      </p:cBhvr>
                                      <p:to x="100000" y="60000"/>
                                    </p:animScale>
                                    <p:animScale>
                                      <p:cBhvr>
                                        <p:cTn id="85" dur="166" decel="50000">
                                          <p:stCondLst>
                                            <p:cond delay="676"/>
                                          </p:stCondLst>
                                        </p:cTn>
                                        <p:tgtEl>
                                          <p:spTgt spid="3">
                                            <p:txEl>
                                              <p:pRg st="5" end="5"/>
                                            </p:txEl>
                                          </p:spTgt>
                                        </p:tgtEl>
                                      </p:cBhvr>
                                      <p:to x="100000" y="100000"/>
                                    </p:animScale>
                                    <p:animScale>
                                      <p:cBhvr>
                                        <p:cTn id="86" dur="26">
                                          <p:stCondLst>
                                            <p:cond delay="1312"/>
                                          </p:stCondLst>
                                        </p:cTn>
                                        <p:tgtEl>
                                          <p:spTgt spid="3">
                                            <p:txEl>
                                              <p:pRg st="5" end="5"/>
                                            </p:txEl>
                                          </p:spTgt>
                                        </p:tgtEl>
                                      </p:cBhvr>
                                      <p:to x="100000" y="80000"/>
                                    </p:animScale>
                                    <p:animScale>
                                      <p:cBhvr>
                                        <p:cTn id="87" dur="166" decel="50000">
                                          <p:stCondLst>
                                            <p:cond delay="1338"/>
                                          </p:stCondLst>
                                        </p:cTn>
                                        <p:tgtEl>
                                          <p:spTgt spid="3">
                                            <p:txEl>
                                              <p:pRg st="5" end="5"/>
                                            </p:txEl>
                                          </p:spTgt>
                                        </p:tgtEl>
                                      </p:cBhvr>
                                      <p:to x="100000" y="100000"/>
                                    </p:animScale>
                                    <p:animScale>
                                      <p:cBhvr>
                                        <p:cTn id="88" dur="26">
                                          <p:stCondLst>
                                            <p:cond delay="1642"/>
                                          </p:stCondLst>
                                        </p:cTn>
                                        <p:tgtEl>
                                          <p:spTgt spid="3">
                                            <p:txEl>
                                              <p:pRg st="5" end="5"/>
                                            </p:txEl>
                                          </p:spTgt>
                                        </p:tgtEl>
                                      </p:cBhvr>
                                      <p:to x="100000" y="90000"/>
                                    </p:animScale>
                                    <p:animScale>
                                      <p:cBhvr>
                                        <p:cTn id="89" dur="166" decel="50000">
                                          <p:stCondLst>
                                            <p:cond delay="1668"/>
                                          </p:stCondLst>
                                        </p:cTn>
                                        <p:tgtEl>
                                          <p:spTgt spid="3">
                                            <p:txEl>
                                              <p:pRg st="5" end="5"/>
                                            </p:txEl>
                                          </p:spTgt>
                                        </p:tgtEl>
                                      </p:cBhvr>
                                      <p:to x="100000" y="100000"/>
                                    </p:animScale>
                                    <p:animScale>
                                      <p:cBhvr>
                                        <p:cTn id="90" dur="26">
                                          <p:stCondLst>
                                            <p:cond delay="1808"/>
                                          </p:stCondLst>
                                        </p:cTn>
                                        <p:tgtEl>
                                          <p:spTgt spid="3">
                                            <p:txEl>
                                              <p:pRg st="5" end="5"/>
                                            </p:txEl>
                                          </p:spTgt>
                                        </p:tgtEl>
                                      </p:cBhvr>
                                      <p:to x="100000" y="95000"/>
                                    </p:animScale>
                                    <p:animScale>
                                      <p:cBhvr>
                                        <p:cTn id="91"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4DF17033-A204-4249-B35C-4C7CFEF8786A}"/>
              </a:ext>
            </a:extLst>
          </p:cNvPr>
          <p:cNvSpPr>
            <a:spLocks noGrp="1"/>
          </p:cNvSpPr>
          <p:nvPr>
            <p:ph idx="1"/>
          </p:nvPr>
        </p:nvSpPr>
        <p:spPr>
          <a:xfrm>
            <a:off x="442913" y="1268413"/>
            <a:ext cx="8686800" cy="2667000"/>
          </a:xfrm>
        </p:spPr>
        <p:txBody>
          <a:bodyPr>
            <a:normAutofit fontScale="85000" lnSpcReduction="10000"/>
          </a:bodyPr>
          <a:lstStyle/>
          <a:p>
            <a:pPr marL="0" indent="0" algn="ctr" eaLnBrk="1" fontAlgn="auto" hangingPunct="1">
              <a:spcAft>
                <a:spcPts val="0"/>
              </a:spcAft>
              <a:buFont typeface="Wingdings 2" panose="05020102010507070707" pitchFamily="18" charset="2"/>
              <a:buNone/>
              <a:defRPr/>
            </a:pPr>
            <a:r>
              <a:rPr lang="en-GB" altLang="en-US" sz="8000" b="1">
                <a:solidFill>
                  <a:srgbClr val="FF0000"/>
                </a:solidFill>
              </a:rPr>
              <a:t>Choosing your additional subjects</a:t>
            </a:r>
          </a:p>
        </p:txBody>
      </p:sp>
      <p:pic>
        <p:nvPicPr>
          <p:cNvPr id="18435" name="Picture 2" descr="http://www.kenjohnson.com/wp-content/uploads/2014/03/thinking-smiley.jpg">
            <a:extLst>
              <a:ext uri="{FF2B5EF4-FFF2-40B4-BE49-F238E27FC236}">
                <a16:creationId xmlns:a16="http://schemas.microsoft.com/office/drawing/2014/main" id="{70B3D8CC-1E2C-4584-B87D-D41F919BA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075" y="3781425"/>
            <a:ext cx="25971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ppt_x"/>
                                          </p:val>
                                        </p:tav>
                                        <p:tav tm="100000">
                                          <p:val>
                                            <p:strVal val="#ppt_x"/>
                                          </p:val>
                                        </p:tav>
                                      </p:tavLst>
                                    </p:anim>
                                    <p:anim calcmode="lin" valueType="num">
                                      <p:cBhvr additive="base">
                                        <p:cTn id="14"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0897B8D-71A9-4785-AD69-8CA8AF774FE6}"/>
              </a:ext>
            </a:extLst>
          </p:cNvPr>
          <p:cNvGraphicFramePr>
            <a:graphicFrameLocks noGrp="1"/>
          </p:cNvGraphicFramePr>
          <p:nvPr>
            <p:extLst>
              <p:ext uri="{D42A27DB-BD31-4B8C-83A1-F6EECF244321}">
                <p14:modId xmlns:p14="http://schemas.microsoft.com/office/powerpoint/2010/main" val="3196316049"/>
              </p:ext>
            </p:extLst>
          </p:nvPr>
        </p:nvGraphicFramePr>
        <p:xfrm>
          <a:off x="0" y="0"/>
          <a:ext cx="9113839" cy="7620000"/>
        </p:xfrm>
        <a:graphic>
          <a:graphicData uri="http://schemas.openxmlformats.org/drawingml/2006/table">
            <a:tbl>
              <a:tblPr firstRow="1" bandRow="1">
                <a:tableStyleId>{5C22544A-7EE6-4342-B048-85BDC9FD1C3A}</a:tableStyleId>
              </a:tblPr>
              <a:tblGrid>
                <a:gridCol w="1660966">
                  <a:extLst>
                    <a:ext uri="{9D8B030D-6E8A-4147-A177-3AD203B41FA5}">
                      <a16:colId xmlns:a16="http://schemas.microsoft.com/office/drawing/2014/main" val="20000"/>
                    </a:ext>
                  </a:extLst>
                </a:gridCol>
                <a:gridCol w="1737449">
                  <a:extLst>
                    <a:ext uri="{9D8B030D-6E8A-4147-A177-3AD203B41FA5}">
                      <a16:colId xmlns:a16="http://schemas.microsoft.com/office/drawing/2014/main" val="20001"/>
                    </a:ext>
                  </a:extLst>
                </a:gridCol>
                <a:gridCol w="1863219">
                  <a:extLst>
                    <a:ext uri="{9D8B030D-6E8A-4147-A177-3AD203B41FA5}">
                      <a16:colId xmlns:a16="http://schemas.microsoft.com/office/drawing/2014/main" val="20002"/>
                    </a:ext>
                  </a:extLst>
                </a:gridCol>
                <a:gridCol w="1872347">
                  <a:extLst>
                    <a:ext uri="{9D8B030D-6E8A-4147-A177-3AD203B41FA5}">
                      <a16:colId xmlns:a16="http://schemas.microsoft.com/office/drawing/2014/main" val="20003"/>
                    </a:ext>
                  </a:extLst>
                </a:gridCol>
                <a:gridCol w="1979858">
                  <a:extLst>
                    <a:ext uri="{9D8B030D-6E8A-4147-A177-3AD203B41FA5}">
                      <a16:colId xmlns:a16="http://schemas.microsoft.com/office/drawing/2014/main" val="20004"/>
                    </a:ext>
                  </a:extLst>
                </a:gridCol>
              </a:tblGrid>
              <a:tr h="1188795">
                <a:tc>
                  <a:txBody>
                    <a:bodyPr/>
                    <a:lstStyle/>
                    <a:p>
                      <a:pPr algn="ctr"/>
                      <a:endParaRPr lang="ga-IE" sz="2000"/>
                    </a:p>
                    <a:p>
                      <a:pPr algn="ctr"/>
                      <a:r>
                        <a:rPr lang="ga-IE" sz="2000"/>
                        <a:t>Languages</a:t>
                      </a:r>
                    </a:p>
                  </a:txBody>
                  <a:tcPr marL="91447" marR="91447" marT="45722" marB="45722"/>
                </a:tc>
                <a:tc>
                  <a:txBody>
                    <a:bodyPr/>
                    <a:lstStyle/>
                    <a:p>
                      <a:pPr algn="ctr"/>
                      <a:endParaRPr lang="ga-IE" sz="2000"/>
                    </a:p>
                    <a:p>
                      <a:pPr algn="ctr"/>
                      <a:r>
                        <a:rPr lang="ga-IE" sz="2000"/>
                        <a:t>Science</a:t>
                      </a:r>
                    </a:p>
                  </a:txBody>
                  <a:tcPr marL="91447" marR="91447" marT="45722" marB="45722"/>
                </a:tc>
                <a:tc>
                  <a:txBody>
                    <a:bodyPr/>
                    <a:lstStyle/>
                    <a:p>
                      <a:pPr algn="ctr"/>
                      <a:endParaRPr lang="ga-IE" sz="2000"/>
                    </a:p>
                    <a:p>
                      <a:pPr algn="ctr"/>
                      <a:r>
                        <a:rPr lang="ga-IE" sz="2000"/>
                        <a:t>Humanities</a:t>
                      </a:r>
                    </a:p>
                  </a:txBody>
                  <a:tcPr marL="91447" marR="91447" marT="45722" marB="45722"/>
                </a:tc>
                <a:tc>
                  <a:txBody>
                    <a:bodyPr/>
                    <a:lstStyle/>
                    <a:p>
                      <a:pPr algn="ctr"/>
                      <a:endParaRPr lang="ga-IE" sz="2000"/>
                    </a:p>
                    <a:p>
                      <a:pPr algn="ctr"/>
                      <a:r>
                        <a:rPr lang="ga-IE" sz="2000"/>
                        <a:t>Business</a:t>
                      </a:r>
                    </a:p>
                  </a:txBody>
                  <a:tcPr marL="91447" marR="91447" marT="45722" marB="45722"/>
                </a:tc>
                <a:tc>
                  <a:txBody>
                    <a:bodyPr/>
                    <a:lstStyle/>
                    <a:p>
                      <a:pPr algn="ctr"/>
                      <a:endParaRPr lang="ga-IE" sz="2000"/>
                    </a:p>
                    <a:p>
                      <a:pPr algn="ctr"/>
                      <a:r>
                        <a:rPr lang="ga-IE" sz="2000"/>
                        <a:t>Technology</a:t>
                      </a:r>
                    </a:p>
                    <a:p>
                      <a:pPr algn="ctr"/>
                      <a:endParaRPr lang="ga-IE" sz="2000"/>
                    </a:p>
                  </a:txBody>
                  <a:tcPr marL="91447" marR="91447" marT="45722" marB="45722"/>
                </a:tc>
                <a:extLst>
                  <a:ext uri="{0D108BD9-81ED-4DB2-BD59-A6C34878D82A}">
                    <a16:rowId xmlns:a16="http://schemas.microsoft.com/office/drawing/2014/main" val="10000"/>
                  </a:ext>
                </a:extLst>
              </a:tr>
              <a:tr h="6431205">
                <a:tc>
                  <a:txBody>
                    <a:bodyPr/>
                    <a:lstStyle/>
                    <a:p>
                      <a:pPr>
                        <a:lnSpc>
                          <a:spcPct val="200000"/>
                        </a:lnSpc>
                      </a:pPr>
                      <a:r>
                        <a:rPr lang="ga-IE" sz="2400">
                          <a:solidFill>
                            <a:srgbClr val="FF0000"/>
                          </a:solidFill>
                        </a:rPr>
                        <a:t>French</a:t>
                      </a:r>
                    </a:p>
                    <a:p>
                      <a:pPr>
                        <a:lnSpc>
                          <a:spcPct val="200000"/>
                        </a:lnSpc>
                      </a:pPr>
                      <a:r>
                        <a:rPr lang="ga-IE" sz="2400">
                          <a:solidFill>
                            <a:srgbClr val="FF0000"/>
                          </a:solidFill>
                        </a:rPr>
                        <a:t>Spanish</a:t>
                      </a:r>
                    </a:p>
                  </a:txBody>
                  <a:tcPr marL="91447" marR="91447" marT="45722" marB="45722"/>
                </a:tc>
                <a:tc>
                  <a:txBody>
                    <a:bodyPr/>
                    <a:lstStyle/>
                    <a:p>
                      <a:pPr>
                        <a:lnSpc>
                          <a:spcPct val="200000"/>
                        </a:lnSpc>
                      </a:pPr>
                      <a:r>
                        <a:rPr lang="ga-IE" sz="2400"/>
                        <a:t>Biology</a:t>
                      </a:r>
                    </a:p>
                    <a:p>
                      <a:pPr>
                        <a:lnSpc>
                          <a:spcPct val="200000"/>
                        </a:lnSpc>
                      </a:pPr>
                      <a:r>
                        <a:rPr lang="ga-IE" sz="2400"/>
                        <a:t>Physics</a:t>
                      </a:r>
                    </a:p>
                    <a:p>
                      <a:pPr>
                        <a:lnSpc>
                          <a:spcPct val="200000"/>
                        </a:lnSpc>
                      </a:pPr>
                      <a:r>
                        <a:rPr lang="ga-IE" sz="2400"/>
                        <a:t>Chemistry</a:t>
                      </a:r>
                    </a:p>
                    <a:p>
                      <a:pPr lvl="0">
                        <a:lnSpc>
                          <a:spcPct val="200000"/>
                        </a:lnSpc>
                        <a:buNone/>
                      </a:pPr>
                      <a:r>
                        <a:rPr lang="ga-IE" sz="2400" err="1"/>
                        <a:t>Computer</a:t>
                      </a:r>
                      <a:r>
                        <a:rPr lang="ga-IE" sz="2400"/>
                        <a:t> </a:t>
                      </a:r>
                      <a:r>
                        <a:rPr lang="ga-IE" sz="2400" err="1"/>
                        <a:t>Science</a:t>
                      </a:r>
                    </a:p>
                  </a:txBody>
                  <a:tcPr marL="91447" marR="91447" marT="45722" marB="45722"/>
                </a:tc>
                <a:tc>
                  <a:txBody>
                    <a:bodyPr/>
                    <a:lstStyle/>
                    <a:p>
                      <a:pPr>
                        <a:lnSpc>
                          <a:spcPct val="200000"/>
                        </a:lnSpc>
                      </a:pPr>
                      <a:r>
                        <a:rPr lang="ga-IE" sz="2400"/>
                        <a:t>Art</a:t>
                      </a:r>
                    </a:p>
                    <a:p>
                      <a:pPr>
                        <a:lnSpc>
                          <a:spcPct val="200000"/>
                        </a:lnSpc>
                      </a:pPr>
                      <a:r>
                        <a:rPr lang="ga-IE" sz="2400"/>
                        <a:t>Home Ec</a:t>
                      </a:r>
                    </a:p>
                    <a:p>
                      <a:pPr>
                        <a:lnSpc>
                          <a:spcPct val="200000"/>
                        </a:lnSpc>
                      </a:pPr>
                      <a:r>
                        <a:rPr lang="ga-IE" sz="2400"/>
                        <a:t>Music</a:t>
                      </a:r>
                    </a:p>
                    <a:p>
                      <a:pPr>
                        <a:lnSpc>
                          <a:spcPct val="200000"/>
                        </a:lnSpc>
                      </a:pPr>
                      <a:r>
                        <a:rPr lang="ga-IE" sz="2400"/>
                        <a:t>History</a:t>
                      </a:r>
                    </a:p>
                    <a:p>
                      <a:pPr>
                        <a:lnSpc>
                          <a:spcPct val="200000"/>
                        </a:lnSpc>
                      </a:pPr>
                      <a:r>
                        <a:rPr lang="ga-IE" sz="2400"/>
                        <a:t>Geography</a:t>
                      </a:r>
                    </a:p>
                    <a:p>
                      <a:pPr>
                        <a:lnSpc>
                          <a:spcPct val="200000"/>
                        </a:lnSpc>
                      </a:pPr>
                      <a:r>
                        <a:rPr lang="ga-IE" sz="2400"/>
                        <a:t>Religion</a:t>
                      </a:r>
                      <a:endParaRPr lang="en-IE" sz="2400"/>
                    </a:p>
                    <a:p>
                      <a:pPr>
                        <a:lnSpc>
                          <a:spcPct val="200000"/>
                        </a:lnSpc>
                      </a:pPr>
                      <a:r>
                        <a:rPr lang="en-IE" sz="2400"/>
                        <a:t>Politics &amp; Society</a:t>
                      </a:r>
                      <a:endParaRPr lang="ga-IE" sz="2400"/>
                    </a:p>
                  </a:txBody>
                  <a:tcPr marL="91447" marR="91447" marT="45722" marB="45722"/>
                </a:tc>
                <a:tc>
                  <a:txBody>
                    <a:bodyPr/>
                    <a:lstStyle/>
                    <a:p>
                      <a:pPr>
                        <a:lnSpc>
                          <a:spcPct val="200000"/>
                        </a:lnSpc>
                      </a:pPr>
                      <a:r>
                        <a:rPr lang="ga-IE" sz="2400"/>
                        <a:t>Business</a:t>
                      </a:r>
                    </a:p>
                    <a:p>
                      <a:pPr>
                        <a:lnSpc>
                          <a:spcPct val="200000"/>
                        </a:lnSpc>
                      </a:pPr>
                      <a:r>
                        <a:rPr lang="ga-IE" sz="2400"/>
                        <a:t>Economics</a:t>
                      </a:r>
                    </a:p>
                    <a:p>
                      <a:pPr>
                        <a:lnSpc>
                          <a:spcPct val="200000"/>
                        </a:lnSpc>
                      </a:pPr>
                      <a:r>
                        <a:rPr lang="ga-IE" sz="2400"/>
                        <a:t>Accounting</a:t>
                      </a:r>
                    </a:p>
                  </a:txBody>
                  <a:tcPr marL="91447" marR="91447" marT="45722" marB="45722"/>
                </a:tc>
                <a:tc>
                  <a:txBody>
                    <a:bodyPr/>
                    <a:lstStyle/>
                    <a:p>
                      <a:pPr>
                        <a:lnSpc>
                          <a:spcPct val="200000"/>
                        </a:lnSpc>
                      </a:pPr>
                      <a:r>
                        <a:rPr lang="ga-IE" sz="2400"/>
                        <a:t>Construction</a:t>
                      </a:r>
                      <a:r>
                        <a:rPr lang="ga-IE" sz="2400" baseline="0"/>
                        <a:t> </a:t>
                      </a:r>
                    </a:p>
                    <a:p>
                      <a:pPr>
                        <a:lnSpc>
                          <a:spcPct val="200000"/>
                        </a:lnSpc>
                      </a:pPr>
                      <a:r>
                        <a:rPr lang="ga-IE" sz="2400" baseline="0"/>
                        <a:t>DCG</a:t>
                      </a:r>
                      <a:endParaRPr lang="en-IE" sz="2400" baseline="0"/>
                    </a:p>
                    <a:p>
                      <a:pPr>
                        <a:lnSpc>
                          <a:spcPct val="200000"/>
                        </a:lnSpc>
                      </a:pPr>
                      <a:r>
                        <a:rPr lang="en-IE" sz="2400" baseline="0"/>
                        <a:t>Technology</a:t>
                      </a:r>
                    </a:p>
                    <a:p>
                      <a:pPr>
                        <a:lnSpc>
                          <a:spcPct val="200000"/>
                        </a:lnSpc>
                      </a:pPr>
                      <a:r>
                        <a:rPr lang="en-IE" sz="2400" baseline="0"/>
                        <a:t>Engineering</a:t>
                      </a:r>
                      <a:endParaRPr lang="ga-IE" sz="2400"/>
                    </a:p>
                    <a:p>
                      <a:pPr>
                        <a:lnSpc>
                          <a:spcPct val="200000"/>
                        </a:lnSpc>
                      </a:pPr>
                      <a:endParaRPr lang="ga-IE" sz="2400"/>
                    </a:p>
                  </a:txBody>
                  <a:tcPr marL="91447" marR="91447" marT="45722" marB="45722"/>
                </a:tc>
                <a:extLst>
                  <a:ext uri="{0D108BD9-81ED-4DB2-BD59-A6C34878D82A}">
                    <a16:rowId xmlns:a16="http://schemas.microsoft.com/office/drawing/2014/main" val="10001"/>
                  </a:ext>
                </a:extLst>
              </a:tr>
            </a:tbl>
          </a:graphicData>
        </a:graphic>
      </p:graphicFrame>
      <p:pic>
        <p:nvPicPr>
          <p:cNvPr id="24598" name="Picture 2" descr="C:\Users\Michelle\AppData\Local\Microsoft\Windows\Temporary Internet Files\Content.IE5\ANN3U35I\MC900104794[1].wmf">
            <a:extLst>
              <a:ext uri="{FF2B5EF4-FFF2-40B4-BE49-F238E27FC236}">
                <a16:creationId xmlns:a16="http://schemas.microsoft.com/office/drawing/2014/main" id="{92F3165B-1A9F-4309-937D-718096A6B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3558">
            <a:off x="6350" y="5229225"/>
            <a:ext cx="1816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3" descr="C:\Users\Michelle\AppData\Local\Microsoft\Windows\Temporary Internet Files\Content.IE5\MN2YAMWZ\MP900337296[1].jpg">
            <a:extLst>
              <a:ext uri="{FF2B5EF4-FFF2-40B4-BE49-F238E27FC236}">
                <a16:creationId xmlns:a16="http://schemas.microsoft.com/office/drawing/2014/main" id="{10099A57-38F7-4A35-AA0F-3EC73C9F0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938" y="6161088"/>
            <a:ext cx="6604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5" descr="C:\Users\Michelle\AppData\Local\Microsoft\Windows\Temporary Internet Files\Content.IE5\41TSWOO3\MC900182960[1].wmf">
            <a:extLst>
              <a:ext uri="{FF2B5EF4-FFF2-40B4-BE49-F238E27FC236}">
                <a16:creationId xmlns:a16="http://schemas.microsoft.com/office/drawing/2014/main" id="{17139E94-7F6B-4597-A248-02D84FAC94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5675" y="5481638"/>
            <a:ext cx="183832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7" descr="C:\Users\Michelle\AppData\Local\Microsoft\Windows\Temporary Internet Files\Content.IE5\MN2YAMWZ\MP900321182[1].jpg">
            <a:extLst>
              <a:ext uri="{FF2B5EF4-FFF2-40B4-BE49-F238E27FC236}">
                <a16:creationId xmlns:a16="http://schemas.microsoft.com/office/drawing/2014/main" id="{3547CDC7-9A5F-425E-A415-3D70C6149F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4895850"/>
            <a:ext cx="15621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A2991BC-B31D-46F8-AE3B-78C983178450}"/>
              </a:ext>
            </a:extLst>
          </p:cNvPr>
          <p:cNvSpPr>
            <a:spLocks noGrp="1"/>
          </p:cNvSpPr>
          <p:nvPr>
            <p:ph type="title"/>
          </p:nvPr>
        </p:nvSpPr>
        <p:spPr/>
        <p:txBody>
          <a:bodyPr/>
          <a:lstStyle/>
          <a:p>
            <a:pPr eaLnBrk="1" hangingPunct="1"/>
            <a:endParaRPr lang="en-GB" altLang="en-US">
              <a:solidFill>
                <a:srgbClr val="7B9899"/>
              </a:solidFill>
            </a:endParaRPr>
          </a:p>
        </p:txBody>
      </p:sp>
      <p:sp>
        <p:nvSpPr>
          <p:cNvPr id="25603" name="Content Placeholder 2">
            <a:extLst>
              <a:ext uri="{FF2B5EF4-FFF2-40B4-BE49-F238E27FC236}">
                <a16:creationId xmlns:a16="http://schemas.microsoft.com/office/drawing/2014/main" id="{7303F758-43AA-4A53-BD80-A3AACD41991A}"/>
              </a:ext>
            </a:extLst>
          </p:cNvPr>
          <p:cNvSpPr>
            <a:spLocks noGrp="1"/>
          </p:cNvSpPr>
          <p:nvPr>
            <p:ph idx="1"/>
          </p:nvPr>
        </p:nvSpPr>
        <p:spPr/>
        <p:txBody>
          <a:bodyPr/>
          <a:lstStyle/>
          <a:p>
            <a:pPr eaLnBrk="1" hangingPunct="1"/>
            <a:r>
              <a:rPr lang="en-GB" altLang="en-US"/>
              <a:t>Information on all of these subjects can be found in the subject choice booklet. </a:t>
            </a:r>
          </a:p>
          <a:p>
            <a:pPr eaLnBrk="1" hangingPunct="1"/>
            <a:endParaRPr lang="en-GB" altLang="en-US"/>
          </a:p>
          <a:p>
            <a:pPr eaLnBrk="1" hangingPunct="1"/>
            <a:r>
              <a:rPr lang="en-GB" altLang="en-US"/>
              <a:t>Students should carefully read about each subject – don’t make presumptions!</a:t>
            </a:r>
          </a:p>
          <a:p>
            <a:pPr eaLnBrk="1" hangingPunct="1"/>
            <a:endParaRPr lang="en-GB" altLang="en-US"/>
          </a:p>
          <a:p>
            <a:pPr eaLnBrk="1" hangingPunct="1"/>
            <a:r>
              <a:rPr lang="en-GB" altLang="en-US"/>
              <a:t>Talk to subject teachers</a:t>
            </a:r>
          </a:p>
          <a:p>
            <a:pPr eaLnBrk="1" hangingPunct="1"/>
            <a:endParaRPr lang="en-GB" altLang="en-US"/>
          </a:p>
          <a:p>
            <a:pPr eaLnBrk="1" hangingPunct="1"/>
            <a:r>
              <a:rPr lang="en-GB" altLang="en-US"/>
              <a:t>Talk to career guidance teacher</a:t>
            </a:r>
          </a:p>
          <a:p>
            <a:pPr eaLnBrk="1" hangingPunct="1"/>
            <a:endParaRPr lang="en-GB" altLang="en-US"/>
          </a:p>
        </p:txBody>
      </p:sp>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E0B7-2445-4558-9277-A1CE5A7C708B}"/>
              </a:ext>
            </a:extLst>
          </p:cNvPr>
          <p:cNvSpPr>
            <a:spLocks noGrp="1"/>
          </p:cNvSpPr>
          <p:nvPr>
            <p:ph type="title"/>
          </p:nvPr>
        </p:nvSpPr>
        <p:spPr>
          <a:xfrm>
            <a:off x="188913" y="333375"/>
            <a:ext cx="8977312" cy="792163"/>
          </a:xfrm>
        </p:spPr>
        <p:txBody>
          <a:bodyPr>
            <a:normAutofit fontScale="90000"/>
          </a:bodyPr>
          <a:lstStyle/>
          <a:p>
            <a:pPr eaLnBrk="1" fontAlgn="auto" hangingPunct="1">
              <a:spcAft>
                <a:spcPts val="0"/>
              </a:spcAft>
              <a:defRPr/>
            </a:pPr>
            <a:r>
              <a:rPr lang="ga-IE" sz="4000" b="1">
                <a:solidFill>
                  <a:srgbClr val="FF0000"/>
                </a:solidFill>
              </a:rPr>
              <a:t>Remember when choosing subjects...</a:t>
            </a:r>
          </a:p>
        </p:txBody>
      </p:sp>
      <p:sp>
        <p:nvSpPr>
          <p:cNvPr id="3" name="Content Placeholder 2">
            <a:extLst>
              <a:ext uri="{FF2B5EF4-FFF2-40B4-BE49-F238E27FC236}">
                <a16:creationId xmlns:a16="http://schemas.microsoft.com/office/drawing/2014/main" id="{B0A3528C-D8BD-4FE9-A10F-9FCA3E2EDEB1}"/>
              </a:ext>
            </a:extLst>
          </p:cNvPr>
          <p:cNvSpPr>
            <a:spLocks noGrp="1"/>
          </p:cNvSpPr>
          <p:nvPr>
            <p:ph idx="1"/>
          </p:nvPr>
        </p:nvSpPr>
        <p:spPr>
          <a:xfrm>
            <a:off x="1428750" y="1643063"/>
            <a:ext cx="7239000" cy="4846637"/>
          </a:xfrm>
        </p:spPr>
        <p:txBody>
          <a:bodyPr/>
          <a:lstStyle/>
          <a:p>
            <a:pPr marL="514350" indent="-514350" eaLnBrk="1" hangingPunct="1">
              <a:lnSpc>
                <a:spcPct val="130000"/>
              </a:lnSpc>
              <a:buFont typeface="Calibri" panose="020F0502020204030204" pitchFamily="34" charset="0"/>
              <a:buAutoNum type="arabicPeriod"/>
            </a:pPr>
            <a:r>
              <a:rPr lang="ga-IE" altLang="en-US" b="1"/>
              <a:t>What do you </a:t>
            </a:r>
            <a:r>
              <a:rPr lang="ga-IE" altLang="en-US" b="1" u="sng"/>
              <a:t>like</a:t>
            </a:r>
            <a:r>
              <a:rPr lang="ga-IE" altLang="en-US" b="1"/>
              <a:t>?</a:t>
            </a:r>
          </a:p>
          <a:p>
            <a:pPr marL="514350" indent="-514350" eaLnBrk="1" hangingPunct="1">
              <a:lnSpc>
                <a:spcPct val="130000"/>
              </a:lnSpc>
              <a:buFont typeface="Calibri" panose="020F0502020204030204" pitchFamily="34" charset="0"/>
              <a:buAutoNum type="arabicPeriod"/>
            </a:pPr>
            <a:endParaRPr lang="ga-IE" altLang="en-US" b="1"/>
          </a:p>
          <a:p>
            <a:pPr marL="514350" indent="-514350" eaLnBrk="1" hangingPunct="1">
              <a:lnSpc>
                <a:spcPct val="130000"/>
              </a:lnSpc>
              <a:buFont typeface="Calibri" panose="020F0502020204030204" pitchFamily="34" charset="0"/>
              <a:buAutoNum type="arabicPeriod"/>
            </a:pPr>
            <a:r>
              <a:rPr lang="ga-IE" altLang="en-US" b="1"/>
              <a:t>What are you </a:t>
            </a:r>
            <a:r>
              <a:rPr lang="ga-IE" altLang="en-US" b="1" u="sng"/>
              <a:t>good at</a:t>
            </a:r>
            <a:r>
              <a:rPr lang="ga-IE" altLang="en-US" b="1"/>
              <a:t>?</a:t>
            </a:r>
          </a:p>
          <a:p>
            <a:pPr marL="514350" indent="-514350" eaLnBrk="1" hangingPunct="1">
              <a:lnSpc>
                <a:spcPct val="130000"/>
              </a:lnSpc>
              <a:buFont typeface="Calibri" panose="020F0502020204030204" pitchFamily="34" charset="0"/>
              <a:buAutoNum type="arabicPeriod"/>
            </a:pPr>
            <a:endParaRPr lang="ga-IE" altLang="en-US" b="1"/>
          </a:p>
          <a:p>
            <a:pPr marL="514350" indent="-514350" eaLnBrk="1" hangingPunct="1">
              <a:lnSpc>
                <a:spcPct val="130000"/>
              </a:lnSpc>
              <a:buFont typeface="Calibri" panose="020F0502020204030204" pitchFamily="34" charset="0"/>
              <a:buAutoNum type="arabicPeriod"/>
            </a:pPr>
            <a:r>
              <a:rPr lang="ga-IE" altLang="en-US" b="1"/>
              <a:t>What do you NEED? </a:t>
            </a:r>
            <a:endParaRPr lang="en-IE" altLang="en-US" b="1"/>
          </a:p>
        </p:txBody>
      </p:sp>
      <p:pic>
        <p:nvPicPr>
          <p:cNvPr id="26628" name="Picture 7" descr="C:\Users\Michelle\AppData\Local\Microsoft\Windows\Temporary Internet Files\Content.IE5\ANN3U35I\MC900237619[1].wmf">
            <a:extLst>
              <a:ext uri="{FF2B5EF4-FFF2-40B4-BE49-F238E27FC236}">
                <a16:creationId xmlns:a16="http://schemas.microsoft.com/office/drawing/2014/main" id="{87B2F344-BD42-4075-A09E-C6B1CFA27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4405313"/>
            <a:ext cx="145256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14C23B2-6FC4-44C1-A6F8-0E5C83237604}"/>
              </a:ext>
            </a:extLst>
          </p:cNvPr>
          <p:cNvSpPr>
            <a:spLocks noGrp="1" noChangeArrowheads="1"/>
          </p:cNvSpPr>
          <p:nvPr>
            <p:ph type="title"/>
          </p:nvPr>
        </p:nvSpPr>
        <p:spPr/>
        <p:txBody>
          <a:bodyPr/>
          <a:lstStyle/>
          <a:p>
            <a:pPr eaLnBrk="1" hangingPunct="1"/>
            <a:r>
              <a:rPr lang="en-IE" altLang="en-US"/>
              <a:t>Courses that need a science subject</a:t>
            </a:r>
            <a:endParaRPr lang="en-GB" altLang="en-US"/>
          </a:p>
        </p:txBody>
      </p:sp>
      <p:sp>
        <p:nvSpPr>
          <p:cNvPr id="27651" name="Rectangle 3">
            <a:extLst>
              <a:ext uri="{FF2B5EF4-FFF2-40B4-BE49-F238E27FC236}">
                <a16:creationId xmlns:a16="http://schemas.microsoft.com/office/drawing/2014/main" id="{95781354-3649-43A3-A51E-7B0B67BBED4E}"/>
              </a:ext>
            </a:extLst>
          </p:cNvPr>
          <p:cNvSpPr>
            <a:spLocks noGrp="1"/>
          </p:cNvSpPr>
          <p:nvPr>
            <p:ph sz="half" idx="1"/>
          </p:nvPr>
        </p:nvSpPr>
        <p:spPr/>
        <p:txBody>
          <a:bodyPr/>
          <a:lstStyle/>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SCIENCE</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ENGINEERING*</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MEDICINE</a:t>
            </a:r>
            <a:r>
              <a:rPr lang="en-IE" altLang="en-US" sz="2000">
                <a:latin typeface="Arial" panose="020B0604020202020204" pitchFamily="34" charset="0"/>
              </a:rPr>
              <a:t>*</a:t>
            </a:r>
            <a:endParaRPr lang="en-GB" altLang="en-US" sz="2000">
              <a:latin typeface="Arial" panose="020B0604020202020204" pitchFamily="34" charset="0"/>
            </a:endParaRP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DENTISTRY</a:t>
            </a:r>
            <a:r>
              <a:rPr lang="en-IE" altLang="en-US" sz="2000">
                <a:latin typeface="Arial" panose="020B0604020202020204" pitchFamily="34" charset="0"/>
              </a:rPr>
              <a:t>*</a:t>
            </a:r>
            <a:endParaRPr lang="en-GB" altLang="en-US" sz="2000">
              <a:latin typeface="Arial" panose="020B0604020202020204" pitchFamily="34" charset="0"/>
            </a:endParaRP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VETERINARY</a:t>
            </a:r>
            <a:r>
              <a:rPr lang="en-IE" altLang="en-US" sz="2000">
                <a:latin typeface="Arial" panose="020B0604020202020204" pitchFamily="34" charset="0"/>
              </a:rPr>
              <a:t>*</a:t>
            </a:r>
            <a:endParaRPr lang="en-GB" altLang="en-US" sz="2000">
              <a:latin typeface="Arial" panose="020B0604020202020204" pitchFamily="34" charset="0"/>
            </a:endParaRP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PHARMACY</a:t>
            </a:r>
            <a:r>
              <a:rPr lang="en-IE" altLang="en-US" sz="2000">
                <a:latin typeface="Arial" panose="020B0604020202020204" pitchFamily="34" charset="0"/>
              </a:rPr>
              <a:t>*</a:t>
            </a:r>
            <a:endParaRPr lang="en-GB" altLang="en-US" sz="2000">
              <a:latin typeface="Arial" panose="020B0604020202020204" pitchFamily="34" charset="0"/>
            </a:endParaRP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PHYSIOTHERAPY</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RADIOGRAPHY</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NURSING</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NAVAL CADETS</a:t>
            </a:r>
          </a:p>
        </p:txBody>
      </p:sp>
      <p:sp>
        <p:nvSpPr>
          <p:cNvPr id="27652" name="Rectangle 4">
            <a:extLst>
              <a:ext uri="{FF2B5EF4-FFF2-40B4-BE49-F238E27FC236}">
                <a16:creationId xmlns:a16="http://schemas.microsoft.com/office/drawing/2014/main" id="{A83F62F2-A874-4DDA-B63E-14B4D7696DC3}"/>
              </a:ext>
            </a:extLst>
          </p:cNvPr>
          <p:cNvSpPr>
            <a:spLocks noGrp="1"/>
          </p:cNvSpPr>
          <p:nvPr>
            <p:ph sz="half" idx="2"/>
          </p:nvPr>
        </p:nvSpPr>
        <p:spPr/>
        <p:txBody>
          <a:bodyPr/>
          <a:lstStyle/>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ARCHITECTURE</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OCCUP. THERAPY</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SPEECH THERAPY</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SPORTS SCIENCE</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MED LAB SCIENCE</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DIETETICS</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OPTOMETRY</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PRODUCTION MGT</a:t>
            </a:r>
            <a:r>
              <a:rPr lang="en-IE" altLang="en-US" sz="2000">
                <a:latin typeface="Arial" panose="020B0604020202020204" pitchFamily="34" charset="0"/>
              </a:rPr>
              <a:t>.</a:t>
            </a:r>
            <a:endParaRPr lang="en-GB" altLang="en-US" sz="2000">
              <a:latin typeface="Arial" panose="020B0604020202020204" pitchFamily="34" charset="0"/>
            </a:endParaRP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IND</a:t>
            </a:r>
            <a:r>
              <a:rPr lang="en-IE" altLang="en-US" sz="2000">
                <a:latin typeface="Arial" panose="020B0604020202020204" pitchFamily="34" charset="0"/>
              </a:rPr>
              <a:t>USTRIAL</a:t>
            </a:r>
            <a:r>
              <a:rPr lang="en-GB" altLang="en-US" sz="2000">
                <a:latin typeface="Arial" panose="020B0604020202020204" pitchFamily="34" charset="0"/>
              </a:rPr>
              <a:t> DESIGN</a:t>
            </a:r>
          </a:p>
          <a:p>
            <a:pPr eaLnBrk="1" hangingPunct="1">
              <a:lnSpc>
                <a:spcPct val="90000"/>
              </a:lnSpc>
              <a:spcBef>
                <a:spcPct val="50000"/>
              </a:spcBef>
              <a:buClr>
                <a:schemeClr val="accent2"/>
              </a:buClr>
              <a:buSzPct val="80000"/>
              <a:buFont typeface="Wingdings" panose="05000000000000000000" pitchFamily="2" charset="2"/>
              <a:buNone/>
            </a:pPr>
            <a:r>
              <a:rPr lang="en-GB" altLang="en-US" sz="2000">
                <a:latin typeface="Arial" panose="020B0604020202020204" pitchFamily="34" charset="0"/>
              </a:rPr>
              <a:t>INFO. TECH</a:t>
            </a:r>
            <a:r>
              <a:rPr lang="en-GB" altLang="en-US" sz="2000">
                <a:latin typeface="Times New Roman" panose="02020603050405020304" pitchFamily="18" charset="0"/>
              </a:rPr>
              <a:t>.</a:t>
            </a:r>
          </a:p>
          <a:p>
            <a:pPr eaLnBrk="1" hangingPunct="1">
              <a:lnSpc>
                <a:spcPct val="90000"/>
              </a:lnSpc>
            </a:pPr>
            <a:endParaRPr lang="en-GB" altLang="en-US" sz="2400"/>
          </a:p>
        </p:txBody>
      </p:sp>
    </p:spTree>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BFAD-E143-49C3-BB1C-80904D3327EF}"/>
              </a:ext>
            </a:extLst>
          </p:cNvPr>
          <p:cNvSpPr>
            <a:spLocks noGrp="1"/>
          </p:cNvSpPr>
          <p:nvPr>
            <p:ph type="title"/>
          </p:nvPr>
        </p:nvSpPr>
        <p:spPr>
          <a:xfrm>
            <a:off x="422363" y="304409"/>
            <a:ext cx="8424862" cy="1143001"/>
          </a:xfrm>
        </p:spPr>
        <p:txBody>
          <a:bodyPr>
            <a:normAutofit fontScale="90000"/>
          </a:bodyPr>
          <a:lstStyle/>
          <a:p>
            <a:pPr eaLnBrk="1" fontAlgn="auto" hangingPunct="1">
              <a:spcAft>
                <a:spcPts val="0"/>
              </a:spcAft>
              <a:defRPr/>
            </a:pPr>
            <a:r>
              <a:rPr lang="ga-IE" sz="3800" b="1"/>
              <a:t>Specific Requirements of Courses</a:t>
            </a:r>
          </a:p>
        </p:txBody>
      </p:sp>
      <p:sp>
        <p:nvSpPr>
          <p:cNvPr id="3" name="Content Placeholder 2">
            <a:extLst>
              <a:ext uri="{FF2B5EF4-FFF2-40B4-BE49-F238E27FC236}">
                <a16:creationId xmlns:a16="http://schemas.microsoft.com/office/drawing/2014/main" id="{27C63325-6B70-42F4-9B62-F8379AC8C518}"/>
              </a:ext>
            </a:extLst>
          </p:cNvPr>
          <p:cNvSpPr>
            <a:spLocks noGrp="1"/>
          </p:cNvSpPr>
          <p:nvPr>
            <p:ph idx="1"/>
          </p:nvPr>
        </p:nvSpPr>
        <p:spPr>
          <a:xfrm>
            <a:off x="1258888" y="1700213"/>
            <a:ext cx="7705725" cy="3384550"/>
          </a:xfrm>
        </p:spPr>
        <p:txBody>
          <a:bodyPr rtlCol="0">
            <a:normAutofit lnSpcReduction="10000"/>
          </a:bodyPr>
          <a:lstStyle/>
          <a:p>
            <a:pPr marL="0" indent="0" eaLnBrk="1" fontAlgn="auto" hangingPunct="1">
              <a:lnSpc>
                <a:spcPct val="150000"/>
              </a:lnSpc>
              <a:spcAft>
                <a:spcPts val="0"/>
              </a:spcAft>
              <a:buFont typeface="Arial" pitchFamily="34" charset="0"/>
              <a:buNone/>
              <a:defRPr/>
            </a:pPr>
            <a:r>
              <a:rPr lang="ga-IE" b="1">
                <a:latin typeface="Microsoft PhagsPa" pitchFamily="34" charset="0"/>
              </a:rPr>
              <a:t>Where to go for Information?</a:t>
            </a:r>
            <a:endParaRPr lang="ga-IE">
              <a:latin typeface="Monotype Corsiva" pitchFamily="66" charset="0"/>
            </a:endParaRPr>
          </a:p>
          <a:p>
            <a:pPr marL="0" indent="0" algn="ctr" eaLnBrk="1" fontAlgn="auto" hangingPunct="1">
              <a:lnSpc>
                <a:spcPct val="150000"/>
              </a:lnSpc>
              <a:spcAft>
                <a:spcPts val="0"/>
              </a:spcAft>
              <a:buFont typeface="Arial" pitchFamily="34" charset="0"/>
              <a:buNone/>
              <a:defRPr/>
            </a:pPr>
            <a:r>
              <a:rPr lang="en-IE" sz="3600" b="1">
                <a:solidFill>
                  <a:srgbClr val="FF0000"/>
                </a:solidFill>
                <a:latin typeface="+mj-lt"/>
                <a:hlinkClick r:id="rId3"/>
              </a:rPr>
              <a:t>www.careersportal.ie</a:t>
            </a:r>
          </a:p>
          <a:p>
            <a:pPr marL="0" indent="0" algn="ctr" eaLnBrk="1" fontAlgn="auto" hangingPunct="1">
              <a:lnSpc>
                <a:spcPct val="150000"/>
              </a:lnSpc>
              <a:spcAft>
                <a:spcPts val="0"/>
              </a:spcAft>
              <a:buFont typeface="Arial" pitchFamily="34" charset="0"/>
              <a:buNone/>
              <a:defRPr/>
            </a:pPr>
            <a:r>
              <a:rPr lang="en-IE" sz="3600" b="1">
                <a:solidFill>
                  <a:srgbClr val="FF0000"/>
                </a:solidFill>
                <a:latin typeface="+mj-lt"/>
                <a:hlinkClick r:id="rId3"/>
              </a:rPr>
              <a:t>www.qualifax.ie</a:t>
            </a:r>
          </a:p>
          <a:p>
            <a:pPr marL="0" indent="0" algn="ctr" eaLnBrk="1" fontAlgn="auto" hangingPunct="1">
              <a:lnSpc>
                <a:spcPct val="150000"/>
              </a:lnSpc>
              <a:spcAft>
                <a:spcPts val="0"/>
              </a:spcAft>
              <a:buFont typeface="Arial" pitchFamily="34" charset="0"/>
              <a:buNone/>
              <a:defRPr/>
            </a:pPr>
            <a:r>
              <a:rPr lang="ga-IE" sz="3600">
                <a:solidFill>
                  <a:srgbClr val="7030A0"/>
                </a:solidFill>
                <a:latin typeface="+mj-lt"/>
              </a:rPr>
              <a:t> </a:t>
            </a:r>
          </a:p>
          <a:p>
            <a:pPr marL="0" indent="0" eaLnBrk="1" fontAlgn="auto" hangingPunct="1">
              <a:spcAft>
                <a:spcPts val="0"/>
              </a:spcAft>
              <a:buFont typeface="Arial" pitchFamily="34" charset="0"/>
              <a:buNone/>
              <a:defRPr/>
            </a:pPr>
            <a:endParaRPr lang="ga-IE">
              <a:latin typeface="+mj-lt"/>
            </a:endParaRPr>
          </a:p>
        </p:txBody>
      </p:sp>
      <p:pic>
        <p:nvPicPr>
          <p:cNvPr id="28676" name="Picture 7" descr="C:\Users\Michelle\AppData\Local\Microsoft\Windows\Temporary Internet Files\Content.IE5\ANN3U35I\MC900237619[1].wmf">
            <a:extLst>
              <a:ext uri="{FF2B5EF4-FFF2-40B4-BE49-F238E27FC236}">
                <a16:creationId xmlns:a16="http://schemas.microsoft.com/office/drawing/2014/main" id="{419FB92E-DDA4-4561-9424-73ECFFA71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4437063"/>
            <a:ext cx="1452562"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4"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
                                            <p:txEl>
                                              <p:pRg st="2" end="2"/>
                                            </p:txEl>
                                          </p:spTgt>
                                        </p:tgtEl>
                                      </p:cBhvr>
                                    </p:animEffect>
                                  </p:childTnLst>
                                </p:cTn>
                              </p:par>
                              <p:par>
                                <p:cTn id="37" presetID="41" presetClass="entr" presetSubtype="0" fill="hold" nodeType="with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86F4-9C1F-4B52-8309-18823BB56DC9}"/>
              </a:ext>
            </a:extLst>
          </p:cNvPr>
          <p:cNvSpPr>
            <a:spLocks noGrp="1"/>
          </p:cNvSpPr>
          <p:nvPr>
            <p:ph type="title"/>
          </p:nvPr>
        </p:nvSpPr>
        <p:spPr>
          <a:xfrm>
            <a:off x="971550" y="320675"/>
            <a:ext cx="8172450" cy="776288"/>
          </a:xfrm>
        </p:spPr>
        <p:txBody>
          <a:bodyPr/>
          <a:lstStyle/>
          <a:p>
            <a:pPr eaLnBrk="1" hangingPunct="1"/>
            <a:r>
              <a:rPr lang="ga-IE" altLang="en-US" sz="4000" b="1">
                <a:solidFill>
                  <a:srgbClr val="7B9899"/>
                </a:solidFill>
              </a:rPr>
              <a:t>Introduction</a:t>
            </a:r>
          </a:p>
        </p:txBody>
      </p:sp>
      <p:sp>
        <p:nvSpPr>
          <p:cNvPr id="3" name="Content Placeholder 2">
            <a:extLst>
              <a:ext uri="{FF2B5EF4-FFF2-40B4-BE49-F238E27FC236}">
                <a16:creationId xmlns:a16="http://schemas.microsoft.com/office/drawing/2014/main" id="{95D00CB5-ADA4-4AC6-80CF-CF2E724E608B}"/>
              </a:ext>
            </a:extLst>
          </p:cNvPr>
          <p:cNvSpPr>
            <a:spLocks noGrp="1"/>
          </p:cNvSpPr>
          <p:nvPr>
            <p:ph idx="1"/>
          </p:nvPr>
        </p:nvSpPr>
        <p:spPr/>
        <p:txBody>
          <a:bodyPr/>
          <a:lstStyle/>
          <a:p>
            <a:pPr eaLnBrk="1" hangingPunct="1"/>
            <a:r>
              <a:rPr lang="en-US" altLang="en-US"/>
              <a:t>The Leaving Certificate (Established) is a two-year programme that aims to provide students with a broad, balanced education while also offering some specialisation towards a particular career option.</a:t>
            </a:r>
          </a:p>
          <a:p>
            <a:pPr eaLnBrk="1" hangingPunct="1"/>
            <a:endParaRPr lang="en-US" altLang="en-US"/>
          </a:p>
          <a:p>
            <a:pPr eaLnBrk="1" hangingPunct="1"/>
            <a:r>
              <a:rPr lang="en-US" altLang="en-US"/>
              <a:t>7 subjects taken</a:t>
            </a:r>
            <a:endParaRPr lang="ga-IE" altLang="en-US"/>
          </a:p>
        </p:txBody>
      </p:sp>
      <p:pic>
        <p:nvPicPr>
          <p:cNvPr id="14340" name="Picture 2" descr="C:\Users\Michelle\AppData\Local\Microsoft\Windows\Temporary Internet Files\Content.IE5\G167TD78\MC900059637[1].wmf">
            <a:extLst>
              <a:ext uri="{FF2B5EF4-FFF2-40B4-BE49-F238E27FC236}">
                <a16:creationId xmlns:a16="http://schemas.microsoft.com/office/drawing/2014/main" id="{B7A158C6-CCA0-4D43-ACDB-794F1418B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4357688"/>
            <a:ext cx="254476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generated with very high confidence">
            <a:extLst>
              <a:ext uri="{FF2B5EF4-FFF2-40B4-BE49-F238E27FC236}">
                <a16:creationId xmlns:a16="http://schemas.microsoft.com/office/drawing/2014/main" id="{F746B5CE-ACF3-48B6-9DE3-E4732E752F9D}"/>
              </a:ext>
            </a:extLst>
          </p:cNvPr>
          <p:cNvPicPr>
            <a:picLocks noChangeAspect="1"/>
          </p:cNvPicPr>
          <p:nvPr/>
        </p:nvPicPr>
        <p:blipFill>
          <a:blip r:embed="rId2"/>
          <a:stretch>
            <a:fillRect/>
          </a:stretch>
        </p:blipFill>
        <p:spPr>
          <a:xfrm>
            <a:off x="-5751" y="-505166"/>
            <a:ext cx="9730595" cy="7494521"/>
          </a:xfrm>
          <a:prstGeom prst="rect">
            <a:avLst/>
          </a:prstGeom>
        </p:spPr>
      </p:pic>
    </p:spTree>
    <p:extLst>
      <p:ext uri="{BB962C8B-B14F-4D97-AF65-F5344CB8AC3E}">
        <p14:creationId xmlns:p14="http://schemas.microsoft.com/office/powerpoint/2010/main" val="1458520943"/>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generated with very high confidence">
            <a:extLst>
              <a:ext uri="{FF2B5EF4-FFF2-40B4-BE49-F238E27FC236}">
                <a16:creationId xmlns:a16="http://schemas.microsoft.com/office/drawing/2014/main" id="{57810B9C-DEB9-479A-8468-A9C86224445D}"/>
              </a:ext>
            </a:extLst>
          </p:cNvPr>
          <p:cNvPicPr>
            <a:picLocks noChangeAspect="1"/>
          </p:cNvPicPr>
          <p:nvPr/>
        </p:nvPicPr>
        <p:blipFill>
          <a:blip r:embed="rId2"/>
          <a:stretch>
            <a:fillRect/>
          </a:stretch>
        </p:blipFill>
        <p:spPr>
          <a:xfrm>
            <a:off x="-120769" y="-433279"/>
            <a:ext cx="9759350" cy="6703767"/>
          </a:xfrm>
          <a:prstGeom prst="rect">
            <a:avLst/>
          </a:prstGeom>
        </p:spPr>
      </p:pic>
    </p:spTree>
    <p:extLst>
      <p:ext uri="{BB962C8B-B14F-4D97-AF65-F5344CB8AC3E}">
        <p14:creationId xmlns:p14="http://schemas.microsoft.com/office/powerpoint/2010/main" val="57928523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4D3C-56AA-4AA6-AE4A-7B39910F5A4D}"/>
              </a:ext>
            </a:extLst>
          </p:cNvPr>
          <p:cNvSpPr>
            <a:spLocks noGrp="1"/>
          </p:cNvSpPr>
          <p:nvPr>
            <p:ph type="title"/>
          </p:nvPr>
        </p:nvSpPr>
        <p:spPr/>
        <p:txBody>
          <a:bodyPr/>
          <a:lstStyle/>
          <a:p>
            <a:endParaRPr lang="en-US"/>
          </a:p>
        </p:txBody>
      </p:sp>
      <p:pic>
        <p:nvPicPr>
          <p:cNvPr id="5" name="Picture 5" descr="A screenshot of a social media post&#10;&#10;Description generated with very high confidence">
            <a:extLst>
              <a:ext uri="{FF2B5EF4-FFF2-40B4-BE49-F238E27FC236}">
                <a16:creationId xmlns:a16="http://schemas.microsoft.com/office/drawing/2014/main" id="{127BDA40-95C0-4A9C-986B-E19A4DC32F0F}"/>
              </a:ext>
            </a:extLst>
          </p:cNvPr>
          <p:cNvPicPr>
            <a:picLocks noGrp="1" noChangeAspect="1"/>
          </p:cNvPicPr>
          <p:nvPr>
            <p:ph idx="1"/>
          </p:nvPr>
        </p:nvPicPr>
        <p:blipFill>
          <a:blip r:embed="rId2"/>
          <a:stretch>
            <a:fillRect/>
          </a:stretch>
        </p:blipFill>
        <p:spPr>
          <a:xfrm>
            <a:off x="3571875" y="2326301"/>
            <a:ext cx="3386138" cy="1903773"/>
          </a:xfrm>
        </p:spPr>
      </p:pic>
      <p:sp>
        <p:nvSpPr>
          <p:cNvPr id="3" name="Text Placeholder 2">
            <a:extLst>
              <a:ext uri="{FF2B5EF4-FFF2-40B4-BE49-F238E27FC236}">
                <a16:creationId xmlns:a16="http://schemas.microsoft.com/office/drawing/2014/main" id="{1F373A99-FD4B-4877-80E0-FFE1941DE0E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26764250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social media post&#10;&#10;Description generated with very high confidence">
            <a:extLst>
              <a:ext uri="{FF2B5EF4-FFF2-40B4-BE49-F238E27FC236}">
                <a16:creationId xmlns:a16="http://schemas.microsoft.com/office/drawing/2014/main" id="{7E5DAB6C-3732-4981-BF9C-4A2C20F8C557}"/>
              </a:ext>
            </a:extLst>
          </p:cNvPr>
          <p:cNvPicPr>
            <a:picLocks noChangeAspect="1"/>
          </p:cNvPicPr>
          <p:nvPr/>
        </p:nvPicPr>
        <p:blipFill>
          <a:blip r:embed="rId2"/>
          <a:stretch>
            <a:fillRect/>
          </a:stretch>
        </p:blipFill>
        <p:spPr>
          <a:xfrm>
            <a:off x="-163901" y="113060"/>
            <a:ext cx="9313652" cy="6804409"/>
          </a:xfrm>
          <a:prstGeom prst="rect">
            <a:avLst/>
          </a:prstGeom>
        </p:spPr>
      </p:pic>
    </p:spTree>
    <p:extLst>
      <p:ext uri="{BB962C8B-B14F-4D97-AF65-F5344CB8AC3E}">
        <p14:creationId xmlns:p14="http://schemas.microsoft.com/office/powerpoint/2010/main" val="3581206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14AF7A1-8F87-4771-9CEA-B2FDCEAB299E}"/>
              </a:ext>
            </a:extLst>
          </p:cNvPr>
          <p:cNvSpPr>
            <a:spLocks noGrp="1"/>
          </p:cNvSpPr>
          <p:nvPr>
            <p:ph type="title"/>
          </p:nvPr>
        </p:nvSpPr>
        <p:spPr/>
        <p:txBody>
          <a:bodyPr/>
          <a:lstStyle/>
          <a:p>
            <a:pPr eaLnBrk="1" hangingPunct="1"/>
            <a:r>
              <a:rPr lang="en-GB" altLang="en-US" b="1">
                <a:solidFill>
                  <a:srgbClr val="7B9899"/>
                </a:solidFill>
              </a:rPr>
              <a:t>NOTE!</a:t>
            </a:r>
          </a:p>
        </p:txBody>
      </p:sp>
      <p:sp>
        <p:nvSpPr>
          <p:cNvPr id="3" name="Content Placeholder 2">
            <a:extLst>
              <a:ext uri="{FF2B5EF4-FFF2-40B4-BE49-F238E27FC236}">
                <a16:creationId xmlns:a16="http://schemas.microsoft.com/office/drawing/2014/main" id="{D4A3C39E-17D8-48AC-9271-28944F9DB846}"/>
              </a:ext>
            </a:extLst>
          </p:cNvPr>
          <p:cNvSpPr>
            <a:spLocks noGrp="1"/>
          </p:cNvSpPr>
          <p:nvPr>
            <p:ph idx="1"/>
          </p:nvPr>
        </p:nvSpPr>
        <p:spPr>
          <a:xfrm>
            <a:off x="301625" y="1527175"/>
            <a:ext cx="8518525" cy="5141913"/>
          </a:xfrm>
        </p:spPr>
        <p:txBody>
          <a:bodyPr vert="horz" lIns="91440" tIns="45720" rIns="91440" bIns="45720" rtlCol="0" anchor="t">
            <a:normAutofit fontScale="92500" lnSpcReduction="20000"/>
          </a:bodyPr>
          <a:lstStyle/>
          <a:p>
            <a:pPr marL="274320" indent="-274320" eaLnBrk="1" fontAlgn="auto" hangingPunct="1">
              <a:spcAft>
                <a:spcPts val="0"/>
              </a:spcAft>
              <a:buFont typeface="Wingdings 2"/>
              <a:buChar char=""/>
              <a:defRPr/>
            </a:pPr>
            <a:r>
              <a:rPr lang="en-GB"/>
              <a:t>Ultimately we want each of our students to do the best leaving certificate they can possibly do.</a:t>
            </a:r>
            <a:endParaRPr lang="en-GB">
              <a:cs typeface="Calibri"/>
            </a:endParaRPr>
          </a:p>
          <a:p>
            <a:pPr marL="274320" indent="-274320" eaLnBrk="1" fontAlgn="auto" hangingPunct="1">
              <a:spcAft>
                <a:spcPts val="0"/>
              </a:spcAft>
              <a:buFont typeface="Wingdings 2"/>
              <a:buChar char=""/>
              <a:defRPr/>
            </a:pPr>
            <a:endParaRPr lang="en-GB"/>
          </a:p>
          <a:p>
            <a:pPr marL="274320" indent="-274320">
              <a:buFont typeface="Wingdings 2"/>
              <a:buChar char=""/>
              <a:defRPr/>
            </a:pPr>
            <a:r>
              <a:rPr lang="en-GB"/>
              <a:t>Therefore as a general rule we don’t encourage students to take on a subject they have not studied at JC. </a:t>
            </a:r>
          </a:p>
          <a:p>
            <a:pPr marL="274320" indent="-274320">
              <a:buFont typeface="Wingdings 2"/>
              <a:buChar char=""/>
              <a:defRPr/>
            </a:pPr>
            <a:endParaRPr lang="en-GB">
              <a:cs typeface="Calibri"/>
            </a:endParaRPr>
          </a:p>
          <a:p>
            <a:pPr marL="274320" indent="-274320" eaLnBrk="1" fontAlgn="auto" hangingPunct="1">
              <a:spcAft>
                <a:spcPts val="0"/>
              </a:spcAft>
              <a:buFont typeface="Wingdings 2"/>
              <a:buChar char=""/>
              <a:defRPr/>
            </a:pPr>
            <a:r>
              <a:rPr lang="en-GB"/>
              <a:t>If you are considering this please speak to a teacher of that subject.</a:t>
            </a:r>
          </a:p>
          <a:p>
            <a:pPr marL="274320" indent="-274320" eaLnBrk="1" fontAlgn="auto" hangingPunct="1">
              <a:spcAft>
                <a:spcPts val="0"/>
              </a:spcAft>
              <a:buFont typeface="Wingdings 2"/>
              <a:buChar char=""/>
              <a:defRPr/>
            </a:pPr>
            <a:endParaRPr lang="en-GB"/>
          </a:p>
          <a:p>
            <a:pPr marL="274320" indent="-274320" eaLnBrk="1" fontAlgn="auto" hangingPunct="1">
              <a:spcAft>
                <a:spcPts val="0"/>
              </a:spcAft>
              <a:buFont typeface="Wingdings 2"/>
              <a:buChar char=""/>
              <a:defRPr/>
            </a:pPr>
            <a:r>
              <a:rPr lang="en-GB"/>
              <a:t>Look at your JC results and consider what are the subjects that can potentially get you the most points.,</a:t>
            </a:r>
          </a:p>
          <a:p>
            <a:pPr marL="274320" indent="-274320" eaLnBrk="1" fontAlgn="auto" hangingPunct="1">
              <a:spcAft>
                <a:spcPts val="0"/>
              </a:spcAft>
              <a:buFont typeface="Wingdings 2"/>
              <a:buChar char=""/>
              <a:defRPr/>
            </a:pPr>
            <a:endParaRPr lang="en-GB"/>
          </a:p>
          <a:p>
            <a:pPr marL="274320" indent="-274320">
              <a:buFont typeface="Wingdings 2"/>
              <a:buChar char=""/>
              <a:defRPr/>
            </a:pPr>
            <a:r>
              <a:rPr lang="en-GB"/>
              <a:t>Be careful of subject combinations </a:t>
            </a:r>
            <a:r>
              <a:rPr lang="en-GB" err="1"/>
              <a:t>e.g</a:t>
            </a:r>
            <a:r>
              <a:rPr lang="en-GB"/>
              <a:t> two science subjects </a:t>
            </a:r>
            <a:endParaRPr lang="en-GB">
              <a:cs typeface="Calibri"/>
            </a:endParaRPr>
          </a:p>
        </p:txBody>
      </p:sp>
    </p:spTree>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94B5-9992-468C-B4B5-898B06A649B9}"/>
              </a:ext>
            </a:extLst>
          </p:cNvPr>
          <p:cNvSpPr>
            <a:spLocks noGrp="1"/>
          </p:cNvSpPr>
          <p:nvPr>
            <p:ph type="title"/>
          </p:nvPr>
        </p:nvSpPr>
        <p:spPr>
          <a:xfrm>
            <a:off x="755650" y="0"/>
            <a:ext cx="7999413" cy="1143000"/>
          </a:xfrm>
        </p:spPr>
        <p:txBody>
          <a:bodyPr/>
          <a:lstStyle/>
          <a:p>
            <a:pPr eaLnBrk="1" hangingPunct="1"/>
            <a:r>
              <a:rPr lang="ga-IE" altLang="en-US" sz="3800" b="1">
                <a:solidFill>
                  <a:srgbClr val="7B9899"/>
                </a:solidFill>
              </a:rPr>
              <a:t>Keeping all Options Open</a:t>
            </a:r>
          </a:p>
        </p:txBody>
      </p:sp>
      <p:sp>
        <p:nvSpPr>
          <p:cNvPr id="3" name="Content Placeholder 2">
            <a:extLst>
              <a:ext uri="{FF2B5EF4-FFF2-40B4-BE49-F238E27FC236}">
                <a16:creationId xmlns:a16="http://schemas.microsoft.com/office/drawing/2014/main" id="{DBB9F180-0E35-4EDE-8E30-DC0250C22597}"/>
              </a:ext>
            </a:extLst>
          </p:cNvPr>
          <p:cNvSpPr>
            <a:spLocks noGrp="1"/>
          </p:cNvSpPr>
          <p:nvPr>
            <p:ph idx="1"/>
          </p:nvPr>
        </p:nvSpPr>
        <p:spPr>
          <a:xfrm>
            <a:off x="387350" y="1268413"/>
            <a:ext cx="8229600" cy="3900487"/>
          </a:xfrm>
        </p:spPr>
        <p:txBody>
          <a:bodyPr rtlCol="0">
            <a:normAutofit fontScale="92500" lnSpcReduction="10000"/>
          </a:bodyPr>
          <a:lstStyle/>
          <a:p>
            <a:pPr marL="274320" indent="-274320" eaLnBrk="1" fontAlgn="auto" hangingPunct="1">
              <a:lnSpc>
                <a:spcPct val="150000"/>
              </a:lnSpc>
              <a:spcAft>
                <a:spcPts val="0"/>
              </a:spcAft>
              <a:buFont typeface="Wingdings 2"/>
              <a:buChar char=""/>
              <a:defRPr/>
            </a:pPr>
            <a:r>
              <a:rPr lang="ga-IE"/>
              <a:t>English</a:t>
            </a:r>
          </a:p>
          <a:p>
            <a:pPr marL="274320" indent="-274320" eaLnBrk="1" fontAlgn="auto" hangingPunct="1">
              <a:lnSpc>
                <a:spcPct val="150000"/>
              </a:lnSpc>
              <a:spcAft>
                <a:spcPts val="0"/>
              </a:spcAft>
              <a:buFont typeface="Wingdings 2"/>
              <a:buChar char=""/>
              <a:defRPr/>
            </a:pPr>
            <a:r>
              <a:rPr lang="ga-IE"/>
              <a:t>Irish </a:t>
            </a:r>
          </a:p>
          <a:p>
            <a:pPr marL="274320" indent="-274320" eaLnBrk="1" fontAlgn="auto" hangingPunct="1">
              <a:lnSpc>
                <a:spcPct val="150000"/>
              </a:lnSpc>
              <a:spcAft>
                <a:spcPts val="0"/>
              </a:spcAft>
              <a:buFont typeface="Wingdings 2"/>
              <a:buChar char=""/>
              <a:defRPr/>
            </a:pPr>
            <a:r>
              <a:rPr lang="ga-IE"/>
              <a:t>Maths</a:t>
            </a:r>
          </a:p>
          <a:p>
            <a:pPr marL="274320" indent="-274320" eaLnBrk="1" fontAlgn="auto" hangingPunct="1">
              <a:lnSpc>
                <a:spcPct val="150000"/>
              </a:lnSpc>
              <a:spcAft>
                <a:spcPts val="0"/>
              </a:spcAft>
              <a:buFont typeface="Wingdings 2"/>
              <a:buChar char=""/>
              <a:defRPr/>
            </a:pPr>
            <a:r>
              <a:rPr lang="ga-IE"/>
              <a:t>A Third Language</a:t>
            </a:r>
          </a:p>
          <a:p>
            <a:pPr marL="274320" indent="-274320" eaLnBrk="1" fontAlgn="auto" hangingPunct="1">
              <a:lnSpc>
                <a:spcPct val="150000"/>
              </a:lnSpc>
              <a:spcAft>
                <a:spcPts val="0"/>
              </a:spcAft>
              <a:buFont typeface="Wingdings 2"/>
              <a:buChar char=""/>
              <a:defRPr/>
            </a:pPr>
            <a:r>
              <a:rPr lang="ga-IE" i="1"/>
              <a:t>A Science Subject</a:t>
            </a:r>
          </a:p>
          <a:p>
            <a:pPr marL="274320" indent="-274320" eaLnBrk="1" fontAlgn="auto" hangingPunct="1">
              <a:lnSpc>
                <a:spcPct val="150000"/>
              </a:lnSpc>
              <a:spcAft>
                <a:spcPts val="0"/>
              </a:spcAft>
              <a:buFont typeface="Wingdings 2"/>
              <a:buChar char=""/>
              <a:defRPr/>
            </a:pPr>
            <a:r>
              <a:rPr lang="ga-IE" i="1"/>
              <a:t>2 additional Subjects</a:t>
            </a:r>
          </a:p>
        </p:txBody>
      </p:sp>
      <p:pic>
        <p:nvPicPr>
          <p:cNvPr id="30724" name="Picture 7" descr="C:\Users\Michelle\AppData\Local\Microsoft\Windows\Temporary Internet Files\Content.IE5\ANN3U35I\MC900237619[1].wmf">
            <a:extLst>
              <a:ext uri="{FF2B5EF4-FFF2-40B4-BE49-F238E27FC236}">
                <a16:creationId xmlns:a16="http://schemas.microsoft.com/office/drawing/2014/main" id="{13E4D5E1-66E9-4F7C-9DD0-A705A766E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500" y="4656737"/>
            <a:ext cx="11144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Michelle\AppData\Local\Microsoft\Windows\Temporary Internet Files\Content.IE5\41TSWOO3\MC900055284[1].wmf">
            <a:extLst>
              <a:ext uri="{FF2B5EF4-FFF2-40B4-BE49-F238E27FC236}">
                <a16:creationId xmlns:a16="http://schemas.microsoft.com/office/drawing/2014/main" id="{05D5BC5C-9E68-4983-AE49-2599D925A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600200"/>
            <a:ext cx="334645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circle(in)">
                                      <p:cBhvr>
                                        <p:cTn id="15" dur="2000"/>
                                        <p:tgtEl>
                                          <p:spTgt spid="40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heel(1)">
                                      <p:cBhvr>
                                        <p:cTn id="23" dur="2000"/>
                                        <p:tgtEl>
                                          <p:spTgt spid="3">
                                            <p:txEl>
                                              <p:pRg st="1" end="1"/>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1)">
                                      <p:cBhvr>
                                        <p:cTn id="26" dur="2000"/>
                                        <p:tgtEl>
                                          <p:spTgt spid="3">
                                            <p:txEl>
                                              <p:pRg st="2" end="2"/>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3D01871-0F12-4CDE-ABEF-4A16EE585881}"/>
              </a:ext>
            </a:extLst>
          </p:cNvPr>
          <p:cNvSpPr>
            <a:spLocks noGrp="1" noChangeArrowheads="1"/>
          </p:cNvSpPr>
          <p:nvPr>
            <p:ph type="title"/>
          </p:nvPr>
        </p:nvSpPr>
        <p:spPr>
          <a:xfrm>
            <a:off x="395288" y="333375"/>
            <a:ext cx="7993062" cy="719138"/>
          </a:xfrm>
        </p:spPr>
        <p:txBody>
          <a:bodyPr/>
          <a:lstStyle/>
          <a:p>
            <a:pPr eaLnBrk="1" hangingPunct="1"/>
            <a:r>
              <a:rPr lang="ga-IE" altLang="en-US" b="1">
                <a:solidFill>
                  <a:srgbClr val="FF0000"/>
                </a:solidFill>
                <a:latin typeface="Arial" panose="020B0604020202020204" pitchFamily="34" charset="0"/>
              </a:rPr>
              <a:t>Key points!</a:t>
            </a:r>
            <a:endParaRPr lang="en-GB" altLang="en-US" b="1">
              <a:solidFill>
                <a:srgbClr val="FF0000"/>
              </a:solidFill>
              <a:latin typeface="Arial" panose="020B0604020202020204" pitchFamily="34" charset="0"/>
            </a:endParaRPr>
          </a:p>
        </p:txBody>
      </p:sp>
      <p:sp>
        <p:nvSpPr>
          <p:cNvPr id="16387" name="Rectangle 3">
            <a:extLst>
              <a:ext uri="{FF2B5EF4-FFF2-40B4-BE49-F238E27FC236}">
                <a16:creationId xmlns:a16="http://schemas.microsoft.com/office/drawing/2014/main" id="{BCFB00AB-7F34-46C2-9EA0-2E4C50C2A63B}"/>
              </a:ext>
            </a:extLst>
          </p:cNvPr>
          <p:cNvSpPr>
            <a:spLocks noGrp="1" noChangeArrowheads="1"/>
          </p:cNvSpPr>
          <p:nvPr>
            <p:ph idx="1"/>
          </p:nvPr>
        </p:nvSpPr>
        <p:spPr/>
        <p:txBody>
          <a:bodyPr rtlCol="0">
            <a:normAutofit lnSpcReduction="10000"/>
          </a:bodyPr>
          <a:lstStyle/>
          <a:p>
            <a:pPr marL="274320" indent="-274320" eaLnBrk="1" fontAlgn="auto" hangingPunct="1">
              <a:spcAft>
                <a:spcPts val="0"/>
              </a:spcAft>
              <a:buFont typeface="Wingdings 2"/>
              <a:buChar char=""/>
              <a:defRPr/>
            </a:pPr>
            <a:r>
              <a:rPr lang="en-GB">
                <a:latin typeface="Arial" charset="0"/>
              </a:rPr>
              <a:t>What does the student </a:t>
            </a:r>
            <a:r>
              <a:rPr lang="en-GB" b="1" u="sng">
                <a:latin typeface="Arial" charset="0"/>
              </a:rPr>
              <a:t>like</a:t>
            </a:r>
            <a:r>
              <a:rPr lang="en-GB">
                <a:latin typeface="Arial" charset="0"/>
              </a:rPr>
              <a:t> and what is the student</a:t>
            </a:r>
            <a:r>
              <a:rPr lang="en-IE">
                <a:latin typeface="Arial" charset="0"/>
              </a:rPr>
              <a:t> </a:t>
            </a:r>
            <a:r>
              <a:rPr lang="en-IE" b="1" u="sng">
                <a:latin typeface="Arial" charset="0"/>
              </a:rPr>
              <a:t>good</a:t>
            </a:r>
            <a:r>
              <a:rPr lang="en-GB">
                <a:latin typeface="Arial" charset="0"/>
              </a:rPr>
              <a:t> at? (To maximise your points!) </a:t>
            </a:r>
            <a:endParaRPr lang="ga-IE">
              <a:latin typeface="Arial" charset="0"/>
            </a:endParaRPr>
          </a:p>
          <a:p>
            <a:pPr marL="82296" indent="0" eaLnBrk="1" fontAlgn="auto" hangingPunct="1">
              <a:spcAft>
                <a:spcPts val="0"/>
              </a:spcAft>
              <a:buFont typeface="Arial" pitchFamily="34" charset="0"/>
              <a:buNone/>
              <a:defRPr/>
            </a:pPr>
            <a:endParaRPr lang="en-GB">
              <a:latin typeface="Arial" charset="0"/>
            </a:endParaRPr>
          </a:p>
          <a:p>
            <a:pPr marL="274320" indent="-274320" eaLnBrk="1" fontAlgn="auto" hangingPunct="1">
              <a:spcAft>
                <a:spcPts val="0"/>
              </a:spcAft>
              <a:buFont typeface="Wingdings 2"/>
              <a:buChar char=""/>
              <a:defRPr/>
            </a:pPr>
            <a:r>
              <a:rPr lang="en-GB">
                <a:latin typeface="Arial" charset="0"/>
              </a:rPr>
              <a:t>What is </a:t>
            </a:r>
            <a:r>
              <a:rPr lang="en-GB" b="1" u="sng">
                <a:latin typeface="Arial" charset="0"/>
              </a:rPr>
              <a:t>essential</a:t>
            </a:r>
            <a:r>
              <a:rPr lang="en-GB">
                <a:latin typeface="Arial" charset="0"/>
              </a:rPr>
              <a:t> for a possible career? Do I </a:t>
            </a:r>
            <a:r>
              <a:rPr lang="en-GB" i="1">
                <a:latin typeface="Arial" charset="0"/>
              </a:rPr>
              <a:t>need</a:t>
            </a:r>
            <a:r>
              <a:rPr lang="en-GB">
                <a:latin typeface="Arial" charset="0"/>
              </a:rPr>
              <a:t> science? </a:t>
            </a:r>
            <a:endParaRPr lang="ga-IE">
              <a:latin typeface="Arial" charset="0"/>
            </a:endParaRPr>
          </a:p>
          <a:p>
            <a:pPr marL="82296" indent="0" eaLnBrk="1" fontAlgn="auto" hangingPunct="1">
              <a:spcAft>
                <a:spcPts val="0"/>
              </a:spcAft>
              <a:buFont typeface="Arial" pitchFamily="34" charset="0"/>
              <a:buNone/>
              <a:defRPr/>
            </a:pPr>
            <a:endParaRPr lang="en-GB">
              <a:latin typeface="Arial" charset="0"/>
            </a:endParaRPr>
          </a:p>
          <a:p>
            <a:pPr marL="274320" indent="-274320" eaLnBrk="1" fontAlgn="auto" hangingPunct="1">
              <a:spcAft>
                <a:spcPts val="0"/>
              </a:spcAft>
              <a:buFont typeface="Wingdings 2"/>
              <a:buChar char=""/>
              <a:defRPr/>
            </a:pPr>
            <a:r>
              <a:rPr lang="en-GB">
                <a:latin typeface="Arial" charset="0"/>
              </a:rPr>
              <a:t>Is there a </a:t>
            </a:r>
            <a:r>
              <a:rPr lang="en-GB" b="1" u="sng">
                <a:latin typeface="Arial" charset="0"/>
              </a:rPr>
              <a:t>balance</a:t>
            </a:r>
            <a:r>
              <a:rPr lang="en-GB">
                <a:latin typeface="Arial" charset="0"/>
              </a:rPr>
              <a:t> between Arts,</a:t>
            </a:r>
            <a:r>
              <a:rPr lang="en-IE">
                <a:latin typeface="Arial" charset="0"/>
              </a:rPr>
              <a:t> Sciences</a:t>
            </a:r>
            <a:r>
              <a:rPr lang="en-GB">
                <a:latin typeface="Arial" charset="0"/>
              </a:rPr>
              <a:t>, Business?</a:t>
            </a:r>
            <a:endParaRPr lang="ga-IE">
              <a:latin typeface="Arial" charset="0"/>
            </a:endParaRPr>
          </a:p>
          <a:p>
            <a:pPr marL="82296" indent="0" eaLnBrk="1" fontAlgn="auto" hangingPunct="1">
              <a:spcAft>
                <a:spcPts val="0"/>
              </a:spcAft>
              <a:buFont typeface="Arial" pitchFamily="34" charset="0"/>
              <a:buNone/>
              <a:defRPr/>
            </a:pPr>
            <a:endParaRPr lang="en-GB">
              <a:latin typeface="Arial" charset="0"/>
            </a:endParaRPr>
          </a:p>
          <a:p>
            <a:pPr marL="274320" indent="-274320" eaLnBrk="1" fontAlgn="auto" hangingPunct="1">
              <a:spcAft>
                <a:spcPts val="0"/>
              </a:spcAft>
              <a:buFont typeface="Wingdings 2"/>
              <a:buChar char=""/>
              <a:defRPr/>
            </a:pPr>
            <a:r>
              <a:rPr lang="en-GB">
                <a:latin typeface="Arial" charset="0"/>
              </a:rPr>
              <a:t>What </a:t>
            </a:r>
            <a:r>
              <a:rPr lang="en-GB" i="1">
                <a:latin typeface="Arial" charset="0"/>
              </a:rPr>
              <a:t>may</a:t>
            </a:r>
            <a:r>
              <a:rPr lang="en-GB">
                <a:latin typeface="Arial" charset="0"/>
              </a:rPr>
              <a:t> be </a:t>
            </a:r>
            <a:r>
              <a:rPr lang="en-GB" b="1" u="sng">
                <a:latin typeface="Arial" charset="0"/>
              </a:rPr>
              <a:t>desirable</a:t>
            </a:r>
            <a:r>
              <a:rPr lang="en-GB">
                <a:latin typeface="Arial" charset="0"/>
              </a:rPr>
              <a:t> for a possible career?</a:t>
            </a:r>
          </a:p>
          <a:p>
            <a:pPr marL="274320" indent="-274320" eaLnBrk="1" fontAlgn="auto" hangingPunct="1">
              <a:spcAft>
                <a:spcPts val="0"/>
              </a:spcAft>
              <a:buFont typeface="Wingdings 2"/>
              <a:buChar char=""/>
              <a:defRPr/>
            </a:pPr>
            <a:endParaRPr lang="en-GB">
              <a:latin typeface="Arial"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wheel(1)">
                                      <p:cBhvr>
                                        <p:cTn id="12" dur="2000"/>
                                        <p:tgtEl>
                                          <p:spTgt spid="16387">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wheel(1)">
                                      <p:cBhvr>
                                        <p:cTn id="15" dur="2000"/>
                                        <p:tgtEl>
                                          <p:spTgt spid="16387">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16387">
                                            <p:txEl>
                                              <p:pRg st="4" end="4"/>
                                            </p:txEl>
                                          </p:spTgt>
                                        </p:tgtEl>
                                        <p:attrNameLst>
                                          <p:attrName>style.visibility</p:attrName>
                                        </p:attrNameLst>
                                      </p:cBhvr>
                                      <p:to>
                                        <p:strVal val="visible"/>
                                      </p:to>
                                    </p:set>
                                    <p:animEffect transition="in" filter="wheel(1)">
                                      <p:cBhvr>
                                        <p:cTn id="18" dur="2000"/>
                                        <p:tgtEl>
                                          <p:spTgt spid="16387">
                                            <p:txEl>
                                              <p:pRg st="4" end="4"/>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animEffect transition="in" filter="wheel(1)">
                                      <p:cBhvr>
                                        <p:cTn id="21" dur="20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07BC89B-0EA6-4CD4-8B2E-BC14C272DBB7}"/>
              </a:ext>
            </a:extLst>
          </p:cNvPr>
          <p:cNvSpPr>
            <a:spLocks noGrp="1"/>
          </p:cNvSpPr>
          <p:nvPr>
            <p:ph type="title"/>
          </p:nvPr>
        </p:nvSpPr>
        <p:spPr/>
        <p:txBody>
          <a:bodyPr/>
          <a:lstStyle/>
          <a:p>
            <a:pPr eaLnBrk="1" hangingPunct="1"/>
            <a:r>
              <a:rPr lang="en-IE" altLang="en-US">
                <a:solidFill>
                  <a:srgbClr val="0070C0"/>
                </a:solidFill>
              </a:rPr>
              <a:t>What happens next?</a:t>
            </a:r>
          </a:p>
        </p:txBody>
      </p:sp>
      <p:sp>
        <p:nvSpPr>
          <p:cNvPr id="28675" name="Content Placeholder 2">
            <a:extLst>
              <a:ext uri="{FF2B5EF4-FFF2-40B4-BE49-F238E27FC236}">
                <a16:creationId xmlns:a16="http://schemas.microsoft.com/office/drawing/2014/main" id="{7E819618-2A43-44E6-AB98-8180A416B993}"/>
              </a:ext>
            </a:extLst>
          </p:cNvPr>
          <p:cNvSpPr>
            <a:spLocks noGrp="1"/>
          </p:cNvSpPr>
          <p:nvPr>
            <p:ph idx="1"/>
          </p:nvPr>
        </p:nvSpPr>
        <p:spPr>
          <a:xfrm>
            <a:off x="171450" y="1825625"/>
            <a:ext cx="8716039" cy="4351338"/>
          </a:xfrm>
        </p:spPr>
        <p:txBody>
          <a:bodyPr vert="horz" lIns="91440" tIns="45720" rIns="91440" bIns="45720" rtlCol="0" anchor="t">
            <a:normAutofit lnSpcReduction="10000"/>
          </a:bodyPr>
          <a:lstStyle/>
          <a:p>
            <a:pPr eaLnBrk="1" hangingPunct="1">
              <a:lnSpc>
                <a:spcPct val="150000"/>
              </a:lnSpc>
            </a:pPr>
            <a:r>
              <a:rPr lang="en-IE" altLang="en-US">
                <a:latin typeface="Comic Sans MS"/>
              </a:rPr>
              <a:t>Students have received </a:t>
            </a:r>
            <a:r>
              <a:rPr lang="en-IE" altLang="en-US" b="1">
                <a:latin typeface="Comic Sans MS"/>
              </a:rPr>
              <a:t>a Subject Choice Form.</a:t>
            </a:r>
          </a:p>
          <a:p>
            <a:pPr marL="0" indent="0">
              <a:lnSpc>
                <a:spcPct val="150000"/>
              </a:lnSpc>
              <a:buNone/>
            </a:pPr>
            <a:endParaRPr lang="en-IE" altLang="en-US" b="1">
              <a:latin typeface="Comic Sans MS"/>
            </a:endParaRPr>
          </a:p>
          <a:p>
            <a:pPr eaLnBrk="1" hangingPunct="1">
              <a:lnSpc>
                <a:spcPct val="150000"/>
              </a:lnSpc>
            </a:pPr>
            <a:r>
              <a:rPr lang="en-IE" altLang="en-US">
                <a:latin typeface="Comic Sans MS"/>
              </a:rPr>
              <a:t>Students must list their choices in </a:t>
            </a:r>
            <a:r>
              <a:rPr lang="en-IE" altLang="en-US" b="1">
                <a:latin typeface="Comic Sans MS"/>
              </a:rPr>
              <a:t>order of preference.</a:t>
            </a:r>
          </a:p>
          <a:p>
            <a:pPr marL="0" indent="0">
              <a:lnSpc>
                <a:spcPct val="150000"/>
              </a:lnSpc>
              <a:buNone/>
            </a:pPr>
            <a:endParaRPr lang="en-IE" altLang="en-US" b="1">
              <a:latin typeface="Comic Sans MS"/>
            </a:endParaRPr>
          </a:p>
          <a:p>
            <a:pPr>
              <a:lnSpc>
                <a:spcPct val="150000"/>
              </a:lnSpc>
            </a:pPr>
            <a:r>
              <a:rPr lang="en-IE" altLang="en-US" b="1">
                <a:latin typeface="Comic Sans MS"/>
              </a:rPr>
              <a:t>Hand back to Ms Delaney by 24th February </a:t>
            </a:r>
            <a:endParaRPr lang="en-IE" altLang="en-US" b="1">
              <a:latin typeface="Comic Sans MS" panose="030F0702030302020204" pitchFamily="66"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Effect transition="in" filter="barn(inVertical)">
                                      <p:cBhvr>
                                        <p:cTn id="14" dur="500"/>
                                        <p:tgtEl>
                                          <p:spTgt spid="28675">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arn(inVertical)">
                                      <p:cBhvr>
                                        <p:cTn id="17" dur="500"/>
                                        <p:tgtEl>
                                          <p:spTgt spid="28675">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8675">
                                            <p:txEl>
                                              <p:pRg st="4" end="4"/>
                                            </p:txEl>
                                          </p:spTgt>
                                        </p:tgtEl>
                                        <p:attrNameLst>
                                          <p:attrName>style.visibility</p:attrName>
                                        </p:attrNameLst>
                                      </p:cBhvr>
                                      <p:to>
                                        <p:strVal val="visible"/>
                                      </p:to>
                                    </p:set>
                                    <p:animEffect transition="in" filter="barn(inVertical)">
                                      <p:cBhvr>
                                        <p:cTn id="20"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4109-A332-4B3C-8755-A926325DF97A}"/>
              </a:ext>
            </a:extLst>
          </p:cNvPr>
          <p:cNvSpPr>
            <a:spLocks noGrp="1"/>
          </p:cNvSpPr>
          <p:nvPr>
            <p:ph type="title"/>
          </p:nvPr>
        </p:nvSpPr>
        <p:spPr/>
        <p:txBody>
          <a:bodyPr/>
          <a:lstStyle/>
          <a:p>
            <a:pPr eaLnBrk="1" hangingPunct="1"/>
            <a:r>
              <a:rPr lang="en-IE" altLang="en-US">
                <a:solidFill>
                  <a:srgbClr val="7B9899"/>
                </a:solidFill>
              </a:rPr>
              <a:t>Career Guidance page on school website</a:t>
            </a:r>
          </a:p>
        </p:txBody>
      </p:sp>
      <p:pic>
        <p:nvPicPr>
          <p:cNvPr id="4" name="Content Placeholder 3">
            <a:extLst>
              <a:ext uri="{FF2B5EF4-FFF2-40B4-BE49-F238E27FC236}">
                <a16:creationId xmlns:a16="http://schemas.microsoft.com/office/drawing/2014/main" id="{C2E2FBB1-5BD3-47A3-8409-63D92149D9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09600" y="2345858"/>
            <a:ext cx="6348413" cy="3510896"/>
          </a:xfr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AA496453-1828-4648-88FC-D7140A771566}"/>
              </a:ext>
            </a:extLst>
          </p:cNvPr>
          <p:cNvSpPr>
            <a:spLocks noGrp="1"/>
          </p:cNvSpPr>
          <p:nvPr>
            <p:ph type="title"/>
          </p:nvPr>
        </p:nvSpPr>
        <p:spPr>
          <a:xfrm>
            <a:off x="1042988" y="260350"/>
            <a:ext cx="7499350" cy="720725"/>
          </a:xfrm>
        </p:spPr>
        <p:txBody>
          <a:bodyPr/>
          <a:lstStyle/>
          <a:p>
            <a:pPr eaLnBrk="1" hangingPunct="1"/>
            <a:r>
              <a:rPr lang="ga-IE" altLang="en-US">
                <a:solidFill>
                  <a:srgbClr val="7B9899"/>
                </a:solidFill>
              </a:rPr>
              <a:t>Some useful websites</a:t>
            </a:r>
          </a:p>
        </p:txBody>
      </p:sp>
      <p:sp>
        <p:nvSpPr>
          <p:cNvPr id="3" name="Content Placeholder 2">
            <a:extLst>
              <a:ext uri="{FF2B5EF4-FFF2-40B4-BE49-F238E27FC236}">
                <a16:creationId xmlns:a16="http://schemas.microsoft.com/office/drawing/2014/main" id="{D7D5E869-470E-41AB-8FA0-8315B0990DB8}"/>
              </a:ext>
            </a:extLst>
          </p:cNvPr>
          <p:cNvSpPr>
            <a:spLocks noGrp="1"/>
          </p:cNvSpPr>
          <p:nvPr>
            <p:ph idx="1"/>
          </p:nvPr>
        </p:nvSpPr>
        <p:spPr/>
        <p:txBody>
          <a:bodyPr vert="horz" lIns="91440" tIns="45720" rIns="91440" bIns="45720" rtlCol="0" anchor="t">
            <a:normAutofit fontScale="92500" lnSpcReduction="10000"/>
          </a:bodyPr>
          <a:lstStyle/>
          <a:p>
            <a:pPr marL="274320" indent="-274320" eaLnBrk="1" fontAlgn="auto" hangingPunct="1">
              <a:lnSpc>
                <a:spcPct val="150000"/>
              </a:lnSpc>
              <a:spcAft>
                <a:spcPts val="0"/>
              </a:spcAft>
              <a:buFont typeface="Wingdings" panose="020B0604020202020204" pitchFamily="34" charset="0"/>
              <a:buChar char="v"/>
              <a:defRPr/>
            </a:pPr>
            <a:r>
              <a:rPr lang="ga-IE" sz="3600">
                <a:hlinkClick r:id="rId3"/>
              </a:rPr>
              <a:t>www.careersportal.ie</a:t>
            </a:r>
            <a:endParaRPr lang="en-IE" sz="3600">
              <a:cs typeface="Calibri" panose="020F0502020204030204"/>
            </a:endParaRPr>
          </a:p>
          <a:p>
            <a:pPr marL="274320" indent="-274320" eaLnBrk="1" fontAlgn="auto" hangingPunct="1">
              <a:lnSpc>
                <a:spcPct val="150000"/>
              </a:lnSpc>
              <a:spcAft>
                <a:spcPts val="0"/>
              </a:spcAft>
              <a:buFont typeface="Wingdings" panose="020B0604020202020204" pitchFamily="34" charset="0"/>
              <a:buChar char="v"/>
              <a:defRPr/>
            </a:pPr>
            <a:r>
              <a:rPr lang="ga-IE" sz="3600">
                <a:hlinkClick r:id="rId4"/>
              </a:rPr>
              <a:t>www.cao.ie</a:t>
            </a:r>
            <a:endParaRPr lang="ga-IE" sz="3600">
              <a:cs typeface="Calibri" panose="020F0502020204030204"/>
            </a:endParaRPr>
          </a:p>
          <a:p>
            <a:pPr marL="274320" indent="-274320">
              <a:lnSpc>
                <a:spcPct val="150000"/>
              </a:lnSpc>
              <a:buFont typeface="Wingdings" panose="020B0604020202020204" pitchFamily="34" charset="0"/>
              <a:buChar char="v"/>
              <a:defRPr/>
            </a:pPr>
            <a:r>
              <a:rPr lang="ga-IE" sz="3600">
                <a:cs typeface="Calibri" panose="020F0502020204030204"/>
                <a:hlinkClick r:id="rId5"/>
              </a:rPr>
              <a:t>www.ucas.ac.uk</a:t>
            </a:r>
            <a:r>
              <a:rPr lang="ga-IE" sz="3600">
                <a:cs typeface="Calibri" panose="020F0502020204030204"/>
              </a:rPr>
              <a:t> </a:t>
            </a:r>
          </a:p>
          <a:p>
            <a:pPr marL="274320" indent="-274320">
              <a:lnSpc>
                <a:spcPct val="150000"/>
              </a:lnSpc>
              <a:buFont typeface="Wingdings" panose="020B0604020202020204" pitchFamily="34" charset="0"/>
              <a:buChar char="v"/>
              <a:defRPr/>
            </a:pPr>
            <a:r>
              <a:rPr lang="ga-IE" sz="3600">
                <a:cs typeface="Calibri"/>
                <a:hlinkClick r:id="rId6"/>
              </a:rPr>
              <a:t>www.eunicas.ie</a:t>
            </a:r>
            <a:r>
              <a:rPr lang="ga-IE" sz="3600">
                <a:cs typeface="Calibri"/>
              </a:rPr>
              <a:t> </a:t>
            </a:r>
          </a:p>
          <a:p>
            <a:pPr marL="274320" indent="-274320">
              <a:lnSpc>
                <a:spcPct val="150000"/>
              </a:lnSpc>
              <a:buFont typeface="Wingdings" panose="020B0604020202020204" pitchFamily="34" charset="0"/>
              <a:buChar char="v"/>
              <a:defRPr/>
            </a:pPr>
            <a:r>
              <a:rPr lang="ga-IE" sz="3600">
                <a:hlinkClick r:id="rId7"/>
              </a:rPr>
              <a:t>www.qualifax.ie</a:t>
            </a:r>
            <a:r>
              <a:rPr lang="ga-IE" sz="3600"/>
              <a:t> </a:t>
            </a:r>
            <a:endParaRPr lang="ga-IE">
              <a:cs typeface="Calibri" panose="020F0502020204030204"/>
            </a:endParaRPr>
          </a:p>
          <a:p>
            <a:pPr marL="0" indent="0" eaLnBrk="1" fontAlgn="auto" hangingPunct="1">
              <a:lnSpc>
                <a:spcPct val="150000"/>
              </a:lnSpc>
              <a:spcAft>
                <a:spcPts val="0"/>
              </a:spcAft>
              <a:buNone/>
              <a:defRPr/>
            </a:pPr>
            <a:endParaRPr lang="en-IE">
              <a:cs typeface="Calibri" panose="020F0502020204030204"/>
            </a:endParaRPr>
          </a:p>
          <a:p>
            <a:pPr marL="274320" indent="-274320" eaLnBrk="1" fontAlgn="auto" hangingPunct="1">
              <a:spcAft>
                <a:spcPts val="0"/>
              </a:spcAft>
              <a:buFont typeface="Wingdings 2"/>
              <a:buChar char=""/>
              <a:defRPr/>
            </a:pPr>
            <a:endParaRPr lang="ga-IE"/>
          </a:p>
          <a:p>
            <a:pPr marL="0" indent="0" eaLnBrk="1" fontAlgn="auto" hangingPunct="1">
              <a:spcAft>
                <a:spcPts val="0"/>
              </a:spcAft>
              <a:buFont typeface="Arial" pitchFamily="34" charset="0"/>
              <a:buNone/>
              <a:defRPr/>
            </a:pPr>
            <a:endParaRPr lang="ga-IE"/>
          </a:p>
          <a:p>
            <a:pPr marL="0" indent="0" eaLnBrk="1" fontAlgn="auto" hangingPunct="1">
              <a:spcAft>
                <a:spcPts val="0"/>
              </a:spcAft>
              <a:buFont typeface="Arial" pitchFamily="34" charset="0"/>
              <a:buNone/>
              <a:defRPr/>
            </a:pPr>
            <a:endParaRPr lang="ga-IE"/>
          </a:p>
        </p:txBody>
      </p:sp>
      <p:pic>
        <p:nvPicPr>
          <p:cNvPr id="35844" name="Picture 7" descr="C:\Users\Michelle\AppData\Local\Microsoft\Windows\Temporary Internet Files\Content.IE5\ANN3U35I\MC900237619[1].wmf">
            <a:extLst>
              <a:ext uri="{FF2B5EF4-FFF2-40B4-BE49-F238E27FC236}">
                <a16:creationId xmlns:a16="http://schemas.microsoft.com/office/drawing/2014/main" id="{4F50774F-B5B9-4CE6-869B-C82BAC84EE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4944" y="4177791"/>
            <a:ext cx="14541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C93A8D92-6554-4A88-8DC6-E173A3CDC4D2}"/>
              </a:ext>
            </a:extLst>
          </p:cNvPr>
          <p:cNvSpPr>
            <a:spLocks noGrp="1"/>
          </p:cNvSpPr>
          <p:nvPr>
            <p:ph idx="1"/>
          </p:nvPr>
        </p:nvSpPr>
        <p:spPr/>
        <p:txBody>
          <a:bodyPr vert="horz" lIns="91440" tIns="45720" rIns="91440" bIns="45720" rtlCol="0" anchor="t">
            <a:normAutofit/>
          </a:bodyPr>
          <a:lstStyle/>
          <a:p>
            <a:pPr eaLnBrk="1" hangingPunct="1"/>
            <a:r>
              <a:rPr lang="en-GB" altLang="en-US"/>
              <a:t>Entry to college courses is points based</a:t>
            </a:r>
          </a:p>
          <a:p>
            <a:pPr eaLnBrk="1" hangingPunct="1"/>
            <a:endParaRPr lang="en-GB" altLang="en-US"/>
          </a:p>
          <a:p>
            <a:pPr eaLnBrk="1" hangingPunct="1"/>
            <a:r>
              <a:rPr lang="en-GB" altLang="en-US"/>
              <a:t>A students </a:t>
            </a:r>
            <a:r>
              <a:rPr lang="en-GB" altLang="en-US" sz="3600" b="1" u="sng"/>
              <a:t>best 6</a:t>
            </a:r>
            <a:r>
              <a:rPr lang="en-GB" altLang="en-US" sz="3600"/>
              <a:t> </a:t>
            </a:r>
            <a:r>
              <a:rPr lang="en-GB" altLang="en-US"/>
              <a:t>subjects are used to calculate their LC points</a:t>
            </a:r>
            <a:endParaRPr lang="en-GB" altLang="en-US">
              <a:cs typeface="Calibri"/>
            </a:endParaRPr>
          </a:p>
          <a:p>
            <a:pPr marL="0" indent="0" eaLnBrk="1" hangingPunct="1">
              <a:buNone/>
            </a:pPr>
            <a:endParaRPr lang="en-GB" altLang="en-US">
              <a:cs typeface="Calibri"/>
            </a:endParaRP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6EC4-CC24-40DC-9AA9-2A70EEE54735}"/>
              </a:ext>
            </a:extLst>
          </p:cNvPr>
          <p:cNvSpPr>
            <a:spLocks noGrp="1"/>
          </p:cNvSpPr>
          <p:nvPr>
            <p:ph type="title"/>
          </p:nvPr>
        </p:nvSpPr>
        <p:spPr>
          <a:xfrm>
            <a:off x="6588125" y="1700213"/>
            <a:ext cx="2555875" cy="3313112"/>
          </a:xfrm>
        </p:spPr>
        <p:txBody>
          <a:bodyPr>
            <a:normAutofit/>
          </a:bodyPr>
          <a:lstStyle/>
          <a:p>
            <a:pPr eaLnBrk="1" fontAlgn="auto" hangingPunct="1">
              <a:spcAft>
                <a:spcPts val="0"/>
              </a:spcAft>
              <a:defRPr/>
            </a:pPr>
            <a:r>
              <a:rPr lang="en-IE" altLang="en-US" sz="1100">
                <a:solidFill>
                  <a:schemeClr val="tx1"/>
                </a:solidFill>
                <a:latin typeface="Arial" panose="020B0604020202020204" pitchFamily="34" charset="0"/>
              </a:rPr>
              <a:t/>
            </a:r>
            <a:br>
              <a:rPr lang="en-IE" altLang="en-US" sz="1100">
                <a:solidFill>
                  <a:schemeClr val="tx1"/>
                </a:solidFill>
                <a:latin typeface="Arial" panose="020B0604020202020204" pitchFamily="34" charset="0"/>
              </a:rPr>
            </a:br>
            <a:r>
              <a:rPr lang="en-IE" altLang="en-US" sz="2200" b="1">
                <a:solidFill>
                  <a:schemeClr val="tx1"/>
                </a:solidFill>
                <a:latin typeface="Calibri" panose="020F0502020204030204" pitchFamily="34" charset="0"/>
                <a:ea typeface="Calibri" panose="020F0502020204030204" pitchFamily="34" charset="0"/>
                <a:cs typeface="Times New Roman" panose="02020603050405020304" pitchFamily="18" charset="0"/>
              </a:rPr>
              <a:t>NOTE: There are 25 bonus points for students who achieve greater than 40% in Higher Maths</a:t>
            </a:r>
            <a:r>
              <a:rPr lang="en-IE" altLang="en-US">
                <a:solidFill>
                  <a:schemeClr val="tx1"/>
                </a:solidFill>
                <a:latin typeface="Arial" panose="020B0604020202020204" pitchFamily="34" charset="0"/>
              </a:rPr>
              <a:t/>
            </a:r>
            <a:br>
              <a:rPr lang="en-IE" altLang="en-US">
                <a:solidFill>
                  <a:schemeClr val="tx1"/>
                </a:solidFill>
                <a:latin typeface="Arial" panose="020B0604020202020204" pitchFamily="34" charset="0"/>
              </a:rPr>
            </a:br>
            <a:endParaRPr lang="en-IE"/>
          </a:p>
        </p:txBody>
      </p:sp>
      <p:graphicFrame>
        <p:nvGraphicFramePr>
          <p:cNvPr id="4" name="Content Placeholder 3">
            <a:extLst>
              <a:ext uri="{FF2B5EF4-FFF2-40B4-BE49-F238E27FC236}">
                <a16:creationId xmlns:a16="http://schemas.microsoft.com/office/drawing/2014/main" id="{175B681B-5F32-497F-ACBC-1DAEA2C41858}"/>
              </a:ext>
            </a:extLst>
          </p:cNvPr>
          <p:cNvGraphicFramePr>
            <a:graphicFrameLocks noGrp="1"/>
          </p:cNvGraphicFramePr>
          <p:nvPr>
            <p:ph idx="1"/>
          </p:nvPr>
        </p:nvGraphicFramePr>
        <p:xfrm>
          <a:off x="323850" y="1557338"/>
          <a:ext cx="6264275" cy="5032377"/>
        </p:xfrm>
        <a:graphic>
          <a:graphicData uri="http://schemas.openxmlformats.org/drawingml/2006/table">
            <a:tbl>
              <a:tblPr firstRow="1" firstCol="1" bandRow="1">
                <a:tableStyleId>{D27102A9-8310-4765-A935-A1911B00CA55}</a:tableStyleId>
              </a:tblPr>
              <a:tblGrid>
                <a:gridCol w="1819809">
                  <a:extLst>
                    <a:ext uri="{9D8B030D-6E8A-4147-A177-3AD203B41FA5}">
                      <a16:colId xmlns:a16="http://schemas.microsoft.com/office/drawing/2014/main" val="20000"/>
                    </a:ext>
                  </a:extLst>
                </a:gridCol>
                <a:gridCol w="893934">
                  <a:extLst>
                    <a:ext uri="{9D8B030D-6E8A-4147-A177-3AD203B41FA5}">
                      <a16:colId xmlns:a16="http://schemas.microsoft.com/office/drawing/2014/main" val="20001"/>
                    </a:ext>
                  </a:extLst>
                </a:gridCol>
                <a:gridCol w="893934">
                  <a:extLst>
                    <a:ext uri="{9D8B030D-6E8A-4147-A177-3AD203B41FA5}">
                      <a16:colId xmlns:a16="http://schemas.microsoft.com/office/drawing/2014/main" val="20002"/>
                    </a:ext>
                  </a:extLst>
                </a:gridCol>
                <a:gridCol w="1783102">
                  <a:extLst>
                    <a:ext uri="{9D8B030D-6E8A-4147-A177-3AD203B41FA5}">
                      <a16:colId xmlns:a16="http://schemas.microsoft.com/office/drawing/2014/main" val="20003"/>
                    </a:ext>
                  </a:extLst>
                </a:gridCol>
                <a:gridCol w="873496">
                  <a:extLst>
                    <a:ext uri="{9D8B030D-6E8A-4147-A177-3AD203B41FA5}">
                      <a16:colId xmlns:a16="http://schemas.microsoft.com/office/drawing/2014/main" val="20004"/>
                    </a:ext>
                  </a:extLst>
                </a:gridCol>
              </a:tblGrid>
              <a:tr h="559153">
                <a:tc>
                  <a:txBody>
                    <a:bodyPr/>
                    <a:lstStyle/>
                    <a:p>
                      <a:pPr>
                        <a:lnSpc>
                          <a:spcPct val="115000"/>
                        </a:lnSpc>
                        <a:spcBef>
                          <a:spcPts val="750"/>
                        </a:spcBef>
                        <a:spcAft>
                          <a:spcPts val="375"/>
                        </a:spcAft>
                      </a:pPr>
                      <a:r>
                        <a:rPr lang="en-IE" sz="1600">
                          <a:effectLst/>
                        </a:rPr>
                        <a:t>Higher Grade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nSpc>
                          <a:spcPct val="115000"/>
                        </a:lnSpc>
                        <a:spcBef>
                          <a:spcPts val="750"/>
                        </a:spcBef>
                        <a:spcAft>
                          <a:spcPts val="375"/>
                        </a:spcAft>
                      </a:pPr>
                      <a:r>
                        <a:rPr lang="en-IE" sz="1600">
                          <a:effectLst/>
                        </a:rPr>
                        <a:t>Points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nSpc>
                          <a:spcPct val="115000"/>
                        </a:lnSpc>
                        <a:spcBef>
                          <a:spcPts val="750"/>
                        </a:spcBef>
                        <a:spcAft>
                          <a:spcPts val="375"/>
                        </a:spcAft>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nSpc>
                          <a:spcPct val="115000"/>
                        </a:lnSpc>
                        <a:spcBef>
                          <a:spcPts val="750"/>
                        </a:spcBef>
                        <a:spcAft>
                          <a:spcPts val="375"/>
                        </a:spcAft>
                      </a:pPr>
                      <a:r>
                        <a:rPr lang="en-IE" sz="1600">
                          <a:effectLst/>
                        </a:rPr>
                        <a:t>Ordinary Grade</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nSpc>
                          <a:spcPct val="115000"/>
                        </a:lnSpc>
                        <a:spcBef>
                          <a:spcPts val="750"/>
                        </a:spcBef>
                        <a:spcAft>
                          <a:spcPts val="375"/>
                        </a:spcAft>
                      </a:pPr>
                      <a:r>
                        <a:rPr lang="en-IE" sz="1600">
                          <a:effectLst/>
                        </a:rPr>
                        <a:t>Points</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extLst>
                  <a:ext uri="{0D108BD9-81ED-4DB2-BD59-A6C34878D82A}">
                    <a16:rowId xmlns:a16="http://schemas.microsoft.com/office/drawing/2014/main" val="10000"/>
                  </a:ext>
                </a:extLst>
              </a:tr>
              <a:tr h="559153">
                <a:tc>
                  <a:txBody>
                    <a:bodyPr/>
                    <a:lstStyle/>
                    <a:p>
                      <a:pPr>
                        <a:lnSpc>
                          <a:spcPct val="115000"/>
                        </a:lnSpc>
                        <a:spcBef>
                          <a:spcPts val="750"/>
                        </a:spcBef>
                        <a:spcAft>
                          <a:spcPts val="375"/>
                        </a:spcAft>
                      </a:pPr>
                      <a:r>
                        <a:rPr lang="en-IE" sz="1600">
                          <a:effectLst/>
                        </a:rPr>
                        <a:t>H1 90-100%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100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nSpc>
                          <a:spcPct val="115000"/>
                        </a:lnSpc>
                        <a:spcBef>
                          <a:spcPts val="750"/>
                        </a:spcBef>
                        <a:spcAft>
                          <a:spcPts val="375"/>
                        </a:spcAft>
                      </a:pPr>
                      <a:r>
                        <a:rPr lang="en-IE" sz="1600">
                          <a:effectLst/>
                        </a:rPr>
                        <a:t>O1 90-100%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extLst>
                  <a:ext uri="{0D108BD9-81ED-4DB2-BD59-A6C34878D82A}">
                    <a16:rowId xmlns:a16="http://schemas.microsoft.com/office/drawing/2014/main" val="10001"/>
                  </a:ext>
                </a:extLst>
              </a:tr>
              <a:tr h="559153">
                <a:tc>
                  <a:txBody>
                    <a:bodyPr/>
                    <a:lstStyle/>
                    <a:p>
                      <a:pPr>
                        <a:lnSpc>
                          <a:spcPct val="115000"/>
                        </a:lnSpc>
                        <a:spcBef>
                          <a:spcPts val="750"/>
                        </a:spcBef>
                        <a:spcAft>
                          <a:spcPts val="375"/>
                        </a:spcAft>
                      </a:pPr>
                      <a:r>
                        <a:rPr lang="en-IE" sz="1600">
                          <a:effectLst/>
                        </a:rPr>
                        <a:t>H2 80&lt;90%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88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nSpc>
                          <a:spcPct val="115000"/>
                        </a:lnSpc>
                        <a:spcBef>
                          <a:spcPts val="750"/>
                        </a:spcBef>
                        <a:spcAft>
                          <a:spcPts val="375"/>
                        </a:spcAft>
                      </a:pPr>
                      <a:r>
                        <a:rPr lang="en-IE" sz="1600">
                          <a:effectLst/>
                        </a:rPr>
                        <a:t>O2 80&lt;90%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extLst>
                  <a:ext uri="{0D108BD9-81ED-4DB2-BD59-A6C34878D82A}">
                    <a16:rowId xmlns:a16="http://schemas.microsoft.com/office/drawing/2014/main" val="10002"/>
                  </a:ext>
                </a:extLst>
              </a:tr>
              <a:tr h="559153">
                <a:tc>
                  <a:txBody>
                    <a:bodyPr/>
                    <a:lstStyle/>
                    <a:p>
                      <a:pPr>
                        <a:lnSpc>
                          <a:spcPct val="115000"/>
                        </a:lnSpc>
                        <a:spcBef>
                          <a:spcPts val="750"/>
                        </a:spcBef>
                        <a:spcAft>
                          <a:spcPts val="375"/>
                        </a:spcAft>
                      </a:pPr>
                      <a:r>
                        <a:rPr lang="en-IE" sz="1600">
                          <a:effectLst/>
                        </a:rPr>
                        <a:t>H3 70&lt;80%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77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nSpc>
                          <a:spcPct val="115000"/>
                        </a:lnSpc>
                        <a:spcBef>
                          <a:spcPts val="750"/>
                        </a:spcBef>
                        <a:spcAft>
                          <a:spcPts val="375"/>
                        </a:spcAft>
                      </a:pPr>
                      <a:r>
                        <a:rPr lang="en-IE" sz="1600">
                          <a:effectLst/>
                        </a:rPr>
                        <a:t>O3 70&lt;80%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extLst>
                  <a:ext uri="{0D108BD9-81ED-4DB2-BD59-A6C34878D82A}">
                    <a16:rowId xmlns:a16="http://schemas.microsoft.com/office/drawing/2014/main" val="10003"/>
                  </a:ext>
                </a:extLst>
              </a:tr>
              <a:tr h="559153">
                <a:tc>
                  <a:txBody>
                    <a:bodyPr/>
                    <a:lstStyle/>
                    <a:p>
                      <a:pPr>
                        <a:lnSpc>
                          <a:spcPct val="115000"/>
                        </a:lnSpc>
                        <a:spcBef>
                          <a:spcPts val="750"/>
                        </a:spcBef>
                        <a:spcAft>
                          <a:spcPts val="375"/>
                        </a:spcAft>
                      </a:pPr>
                      <a:r>
                        <a:rPr lang="en-IE" sz="1600">
                          <a:effectLst/>
                        </a:rPr>
                        <a:t>H4 60&lt;70%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66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nSpc>
                          <a:spcPct val="115000"/>
                        </a:lnSpc>
                        <a:spcBef>
                          <a:spcPts val="750"/>
                        </a:spcBef>
                        <a:spcAft>
                          <a:spcPts val="375"/>
                        </a:spcAft>
                      </a:pPr>
                      <a:r>
                        <a:rPr lang="en-IE" sz="1600">
                          <a:effectLst/>
                        </a:rPr>
                        <a:t>O4 60&lt;70%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28</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extLst>
                  <a:ext uri="{0D108BD9-81ED-4DB2-BD59-A6C34878D82A}">
                    <a16:rowId xmlns:a16="http://schemas.microsoft.com/office/drawing/2014/main" val="10004"/>
                  </a:ext>
                </a:extLst>
              </a:tr>
              <a:tr h="559153">
                <a:tc>
                  <a:txBody>
                    <a:bodyPr/>
                    <a:lstStyle/>
                    <a:p>
                      <a:pPr>
                        <a:lnSpc>
                          <a:spcPct val="115000"/>
                        </a:lnSpc>
                        <a:spcBef>
                          <a:spcPts val="750"/>
                        </a:spcBef>
                        <a:spcAft>
                          <a:spcPts val="375"/>
                        </a:spcAft>
                      </a:pPr>
                      <a:r>
                        <a:rPr lang="en-IE" sz="1600">
                          <a:effectLst/>
                        </a:rPr>
                        <a:t>H5 50&lt;60%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56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nSpc>
                          <a:spcPct val="115000"/>
                        </a:lnSpc>
                        <a:spcBef>
                          <a:spcPts val="750"/>
                        </a:spcBef>
                        <a:spcAft>
                          <a:spcPts val="375"/>
                        </a:spcAft>
                      </a:pPr>
                      <a:r>
                        <a:rPr lang="en-IE" sz="1600">
                          <a:effectLst/>
                        </a:rPr>
                        <a:t>O5 50&lt;60%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20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extLst>
                  <a:ext uri="{0D108BD9-81ED-4DB2-BD59-A6C34878D82A}">
                    <a16:rowId xmlns:a16="http://schemas.microsoft.com/office/drawing/2014/main" val="10005"/>
                  </a:ext>
                </a:extLst>
              </a:tr>
              <a:tr h="559153">
                <a:tc>
                  <a:txBody>
                    <a:bodyPr/>
                    <a:lstStyle/>
                    <a:p>
                      <a:pPr>
                        <a:lnSpc>
                          <a:spcPct val="115000"/>
                        </a:lnSpc>
                        <a:spcBef>
                          <a:spcPts val="750"/>
                        </a:spcBef>
                        <a:spcAft>
                          <a:spcPts val="375"/>
                        </a:spcAft>
                      </a:pPr>
                      <a:r>
                        <a:rPr lang="en-IE" sz="1600">
                          <a:effectLst/>
                        </a:rPr>
                        <a:t>H6 40&lt;50%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46</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nSpc>
                          <a:spcPct val="115000"/>
                        </a:lnSpc>
                        <a:spcBef>
                          <a:spcPts val="750"/>
                        </a:spcBef>
                        <a:spcAft>
                          <a:spcPts val="375"/>
                        </a:spcAft>
                      </a:pPr>
                      <a:r>
                        <a:rPr lang="en-IE" sz="1600">
                          <a:effectLst/>
                        </a:rPr>
                        <a:t>O6 40&lt;50%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12</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extLst>
                  <a:ext uri="{0D108BD9-81ED-4DB2-BD59-A6C34878D82A}">
                    <a16:rowId xmlns:a16="http://schemas.microsoft.com/office/drawing/2014/main" val="10006"/>
                  </a:ext>
                </a:extLst>
              </a:tr>
              <a:tr h="559153">
                <a:tc>
                  <a:txBody>
                    <a:bodyPr/>
                    <a:lstStyle/>
                    <a:p>
                      <a:pPr>
                        <a:lnSpc>
                          <a:spcPct val="115000"/>
                        </a:lnSpc>
                        <a:spcBef>
                          <a:spcPts val="750"/>
                        </a:spcBef>
                        <a:spcAft>
                          <a:spcPts val="375"/>
                        </a:spcAft>
                      </a:pPr>
                      <a:r>
                        <a:rPr lang="en-IE" sz="1600">
                          <a:effectLst/>
                        </a:rPr>
                        <a:t>H7 30&lt;40%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37</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nSpc>
                          <a:spcPct val="115000"/>
                        </a:lnSpc>
                        <a:spcBef>
                          <a:spcPts val="750"/>
                        </a:spcBef>
                        <a:spcAft>
                          <a:spcPts val="375"/>
                        </a:spcAft>
                      </a:pPr>
                      <a:r>
                        <a:rPr lang="en-IE" sz="1600">
                          <a:effectLst/>
                        </a:rPr>
                        <a:t>O7 30&lt;40%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extLst>
                  <a:ext uri="{0D108BD9-81ED-4DB2-BD59-A6C34878D82A}">
                    <a16:rowId xmlns:a16="http://schemas.microsoft.com/office/drawing/2014/main" val="10007"/>
                  </a:ext>
                </a:extLst>
              </a:tr>
              <a:tr h="559153">
                <a:tc>
                  <a:txBody>
                    <a:bodyPr/>
                    <a:lstStyle/>
                    <a:p>
                      <a:pPr>
                        <a:lnSpc>
                          <a:spcPct val="115000"/>
                        </a:lnSpc>
                        <a:spcBef>
                          <a:spcPts val="750"/>
                        </a:spcBef>
                        <a:spcAft>
                          <a:spcPts val="375"/>
                        </a:spcAft>
                      </a:pPr>
                      <a:r>
                        <a:rPr lang="en-IE" sz="1600">
                          <a:effectLst/>
                        </a:rPr>
                        <a:t>H8 0&lt;30%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nSpc>
                          <a:spcPct val="115000"/>
                        </a:lnSpc>
                        <a:spcBef>
                          <a:spcPts val="750"/>
                        </a:spcBef>
                        <a:spcAft>
                          <a:spcPts val="375"/>
                        </a:spcAft>
                      </a:pPr>
                      <a:r>
                        <a:rPr lang="en-IE" sz="1600">
                          <a:effectLst/>
                        </a:rPr>
                        <a:t>O8 0&lt;30%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tc>
                  <a:txBody>
                    <a:bodyPr/>
                    <a:lstStyle/>
                    <a:p>
                      <a:pPr algn="r">
                        <a:lnSpc>
                          <a:spcPct val="115000"/>
                        </a:lnSpc>
                        <a:spcBef>
                          <a:spcPts val="750"/>
                        </a:spcBef>
                        <a:spcAft>
                          <a:spcPts val="375"/>
                        </a:spcAft>
                      </a:pPr>
                      <a:r>
                        <a:rPr lang="en-IE" sz="1600">
                          <a:effectLst/>
                        </a:rPr>
                        <a:t>0</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7120" marR="67120" marT="0" marB="0"/>
                </a:tc>
                <a:extLst>
                  <a:ext uri="{0D108BD9-81ED-4DB2-BD59-A6C34878D82A}">
                    <a16:rowId xmlns:a16="http://schemas.microsoft.com/office/drawing/2014/main" val="10008"/>
                  </a:ext>
                </a:extLst>
              </a:tr>
            </a:tbl>
          </a:graphicData>
        </a:graphic>
      </p:graphicFrame>
      <p:sp>
        <p:nvSpPr>
          <p:cNvPr id="16436" name="TextBox 2">
            <a:extLst>
              <a:ext uri="{FF2B5EF4-FFF2-40B4-BE49-F238E27FC236}">
                <a16:creationId xmlns:a16="http://schemas.microsoft.com/office/drawing/2014/main" id="{5666028E-09A2-4B37-8C9B-BCA43789D291}"/>
              </a:ext>
            </a:extLst>
          </p:cNvPr>
          <p:cNvSpPr txBox="1">
            <a:spLocks noChangeArrowheads="1"/>
          </p:cNvSpPr>
          <p:nvPr/>
        </p:nvSpPr>
        <p:spPr bwMode="auto">
          <a:xfrm>
            <a:off x="446088" y="260350"/>
            <a:ext cx="8353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E" altLang="en-US" sz="2800" b="1">
                <a:latin typeface="Calibri" panose="020F0502020204030204" pitchFamily="34" charset="0"/>
                <a:ea typeface="Calibri" panose="020F0502020204030204" pitchFamily="34" charset="0"/>
                <a:cs typeface="Times New Roman" panose="02020603050405020304" pitchFamily="18" charset="0"/>
              </a:rPr>
              <a:t>New Points System for Leaving Certificate 2017 onwards</a:t>
            </a:r>
            <a:endParaRPr lang="en-GB" altLang="en-US" sz="2800">
              <a:ea typeface="Calibri" panose="020F0502020204030204" pitchFamily="34" charset="0"/>
              <a:cs typeface="Times New Roman" panose="02020603050405020304" pitchFamily="18" charset="0"/>
            </a:endParaRP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58C6FF9-EDE7-4123-AC40-113366B571B5}"/>
              </a:ext>
            </a:extLst>
          </p:cNvPr>
          <p:cNvGraphicFramePr>
            <a:graphicFrameLocks noGrp="1"/>
          </p:cNvGraphicFramePr>
          <p:nvPr>
            <p:extLst>
              <p:ext uri="{D42A27DB-BD31-4B8C-83A1-F6EECF244321}">
                <p14:modId xmlns:p14="http://schemas.microsoft.com/office/powerpoint/2010/main" val="1071133713"/>
              </p:ext>
            </p:extLst>
          </p:nvPr>
        </p:nvGraphicFramePr>
        <p:xfrm>
          <a:off x="140676" y="1723292"/>
          <a:ext cx="8588536" cy="4206240"/>
        </p:xfrm>
        <a:graphic>
          <a:graphicData uri="http://schemas.openxmlformats.org/drawingml/2006/table">
            <a:tbl>
              <a:tblPr firstRow="1" bandRow="1">
                <a:tableStyleId>{7DF18680-E054-41AD-8BC1-D1AEF772440D}</a:tableStyleId>
              </a:tblPr>
              <a:tblGrid>
                <a:gridCol w="2862846">
                  <a:extLst>
                    <a:ext uri="{9D8B030D-6E8A-4147-A177-3AD203B41FA5}">
                      <a16:colId xmlns:a16="http://schemas.microsoft.com/office/drawing/2014/main" val="928206292"/>
                    </a:ext>
                  </a:extLst>
                </a:gridCol>
                <a:gridCol w="3952143">
                  <a:extLst>
                    <a:ext uri="{9D8B030D-6E8A-4147-A177-3AD203B41FA5}">
                      <a16:colId xmlns:a16="http://schemas.microsoft.com/office/drawing/2014/main" val="1155137619"/>
                    </a:ext>
                  </a:extLst>
                </a:gridCol>
                <a:gridCol w="1773547">
                  <a:extLst>
                    <a:ext uri="{9D8B030D-6E8A-4147-A177-3AD203B41FA5}">
                      <a16:colId xmlns:a16="http://schemas.microsoft.com/office/drawing/2014/main" val="4082975028"/>
                    </a:ext>
                  </a:extLst>
                </a:gridCol>
              </a:tblGrid>
              <a:tr h="370840">
                <a:tc>
                  <a:txBody>
                    <a:bodyPr/>
                    <a:lstStyle/>
                    <a:p>
                      <a:r>
                        <a:rPr lang="en-US" sz="2800"/>
                        <a:t>Option</a:t>
                      </a:r>
                    </a:p>
                  </a:txBody>
                  <a:tcPr/>
                </a:tc>
                <a:tc>
                  <a:txBody>
                    <a:bodyPr/>
                    <a:lstStyle/>
                    <a:p>
                      <a:r>
                        <a:rPr lang="en-US" sz="2800"/>
                        <a:t>Qualification</a:t>
                      </a:r>
                    </a:p>
                  </a:txBody>
                  <a:tcPr/>
                </a:tc>
                <a:tc>
                  <a:txBody>
                    <a:bodyPr/>
                    <a:lstStyle/>
                    <a:p>
                      <a:r>
                        <a:rPr lang="en-US" sz="2800"/>
                        <a:t>NFQ Level</a:t>
                      </a:r>
                    </a:p>
                  </a:txBody>
                  <a:tcPr/>
                </a:tc>
                <a:extLst>
                  <a:ext uri="{0D108BD9-81ED-4DB2-BD59-A6C34878D82A}">
                    <a16:rowId xmlns:a16="http://schemas.microsoft.com/office/drawing/2014/main" val="142078057"/>
                  </a:ext>
                </a:extLst>
              </a:tr>
              <a:tr h="370840">
                <a:tc>
                  <a:txBody>
                    <a:bodyPr/>
                    <a:lstStyle/>
                    <a:p>
                      <a:r>
                        <a:rPr lang="en-US" sz="2800"/>
                        <a:t>University (DCU)</a:t>
                      </a:r>
                      <a:endParaRPr lang="en-US"/>
                    </a:p>
                  </a:txBody>
                  <a:tcPr/>
                </a:tc>
                <a:tc>
                  <a:txBody>
                    <a:bodyPr/>
                    <a:lstStyle/>
                    <a:p>
                      <a:r>
                        <a:rPr lang="en-US" sz="2800"/>
                        <a:t>Hons Degree</a:t>
                      </a:r>
                    </a:p>
                  </a:txBody>
                  <a:tcPr/>
                </a:tc>
                <a:tc>
                  <a:txBody>
                    <a:bodyPr/>
                    <a:lstStyle/>
                    <a:p>
                      <a:r>
                        <a:rPr lang="en-US" sz="2800"/>
                        <a:t>8</a:t>
                      </a:r>
                    </a:p>
                  </a:txBody>
                  <a:tcPr/>
                </a:tc>
                <a:extLst>
                  <a:ext uri="{0D108BD9-81ED-4DB2-BD59-A6C34878D82A}">
                    <a16:rowId xmlns:a16="http://schemas.microsoft.com/office/drawing/2014/main" val="1951572787"/>
                  </a:ext>
                </a:extLst>
              </a:tr>
              <a:tr h="370840">
                <a:tc>
                  <a:txBody>
                    <a:bodyPr/>
                    <a:lstStyle/>
                    <a:p>
                      <a:r>
                        <a:rPr lang="en-US" sz="2800"/>
                        <a:t>Institute Technology (</a:t>
                      </a:r>
                      <a:r>
                        <a:rPr lang="en-US" sz="2800" err="1"/>
                        <a:t>DkIT</a:t>
                      </a:r>
                      <a:r>
                        <a:rPr lang="en-US" sz="2800"/>
                        <a:t>)</a:t>
                      </a:r>
                    </a:p>
                  </a:txBody>
                  <a:tcPr/>
                </a:tc>
                <a:tc>
                  <a:txBody>
                    <a:bodyPr/>
                    <a:lstStyle/>
                    <a:p>
                      <a:pPr marL="0" indent="0">
                        <a:buNone/>
                      </a:pPr>
                      <a:r>
                        <a:rPr lang="en-US" sz="2800"/>
                        <a:t>Hons Degree</a:t>
                      </a:r>
                    </a:p>
                    <a:p>
                      <a:pPr marL="0" lvl="0" indent="0">
                        <a:buNone/>
                      </a:pPr>
                      <a:r>
                        <a:rPr lang="en-US" sz="2800"/>
                        <a:t>Ord Degree</a:t>
                      </a:r>
                    </a:p>
                  </a:txBody>
                  <a:tcPr/>
                </a:tc>
                <a:tc>
                  <a:txBody>
                    <a:bodyPr/>
                    <a:lstStyle/>
                    <a:p>
                      <a:pPr marL="0" indent="0">
                        <a:buNone/>
                      </a:pPr>
                      <a:r>
                        <a:rPr lang="en-US" sz="2800"/>
                        <a:t>8</a:t>
                      </a:r>
                    </a:p>
                    <a:p>
                      <a:pPr marL="0" lvl="0" indent="0">
                        <a:buNone/>
                      </a:pPr>
                      <a:r>
                        <a:rPr lang="en-US" sz="2800"/>
                        <a:t>7</a:t>
                      </a:r>
                    </a:p>
                  </a:txBody>
                  <a:tcPr/>
                </a:tc>
                <a:extLst>
                  <a:ext uri="{0D108BD9-81ED-4DB2-BD59-A6C34878D82A}">
                    <a16:rowId xmlns:a16="http://schemas.microsoft.com/office/drawing/2014/main" val="2883123806"/>
                  </a:ext>
                </a:extLst>
              </a:tr>
              <a:tr h="370840">
                <a:tc>
                  <a:txBody>
                    <a:bodyPr/>
                    <a:lstStyle/>
                    <a:p>
                      <a:r>
                        <a:rPr lang="en-US" sz="2800"/>
                        <a:t>Further College of Education (DIFHE)</a:t>
                      </a:r>
                    </a:p>
                  </a:txBody>
                  <a:tcPr/>
                </a:tc>
                <a:tc>
                  <a:txBody>
                    <a:bodyPr/>
                    <a:lstStyle/>
                    <a:p>
                      <a:r>
                        <a:rPr lang="en-US" sz="2800"/>
                        <a:t>QQI Qualification</a:t>
                      </a:r>
                    </a:p>
                    <a:p>
                      <a:pPr lvl="0">
                        <a:buNone/>
                      </a:pPr>
                      <a:r>
                        <a:rPr lang="en-US" sz="2800"/>
                        <a:t>Post Leaving Cert.</a:t>
                      </a:r>
                    </a:p>
                  </a:txBody>
                  <a:tcPr/>
                </a:tc>
                <a:tc>
                  <a:txBody>
                    <a:bodyPr/>
                    <a:lstStyle/>
                    <a:p>
                      <a:r>
                        <a:rPr lang="en-US" sz="2800"/>
                        <a:t>6 (2 years)</a:t>
                      </a:r>
                    </a:p>
                    <a:p>
                      <a:pPr lvl="0">
                        <a:buNone/>
                      </a:pPr>
                      <a:r>
                        <a:rPr lang="en-US" sz="2800"/>
                        <a:t>5 (1 year)</a:t>
                      </a:r>
                    </a:p>
                  </a:txBody>
                  <a:tcPr/>
                </a:tc>
                <a:extLst>
                  <a:ext uri="{0D108BD9-81ED-4DB2-BD59-A6C34878D82A}">
                    <a16:rowId xmlns:a16="http://schemas.microsoft.com/office/drawing/2014/main" val="3772383561"/>
                  </a:ext>
                </a:extLst>
              </a:tr>
            </a:tbl>
          </a:graphicData>
        </a:graphic>
      </p:graphicFrame>
      <p:sp>
        <p:nvSpPr>
          <p:cNvPr id="6" name="TextBox 5">
            <a:extLst>
              <a:ext uri="{FF2B5EF4-FFF2-40B4-BE49-F238E27FC236}">
                <a16:creationId xmlns:a16="http://schemas.microsoft.com/office/drawing/2014/main" id="{83B0527E-CD8E-4039-B426-E067643EAB21}"/>
              </a:ext>
            </a:extLst>
          </p:cNvPr>
          <p:cNvSpPr txBox="1"/>
          <p:nvPr/>
        </p:nvSpPr>
        <p:spPr>
          <a:xfrm>
            <a:off x="1289538" y="527538"/>
            <a:ext cx="657664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Arial"/>
                <a:cs typeface="Arial"/>
              </a:rPr>
              <a:t>Further Education Options</a:t>
            </a:r>
          </a:p>
        </p:txBody>
      </p:sp>
    </p:spTree>
    <p:extLst>
      <p:ext uri="{BB962C8B-B14F-4D97-AF65-F5344CB8AC3E}">
        <p14:creationId xmlns:p14="http://schemas.microsoft.com/office/powerpoint/2010/main" val="194288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4A78-611F-44D6-83AD-6E66893DADE3}"/>
              </a:ext>
            </a:extLst>
          </p:cNvPr>
          <p:cNvSpPr>
            <a:spLocks noGrp="1"/>
          </p:cNvSpPr>
          <p:nvPr>
            <p:ph type="title"/>
          </p:nvPr>
        </p:nvSpPr>
        <p:spPr/>
        <p:txBody>
          <a:bodyPr/>
          <a:lstStyle/>
          <a:p>
            <a:r>
              <a:rPr lang="en-US" b="1">
                <a:cs typeface="Calibri Light"/>
              </a:rPr>
              <a:t>CAO 2019 some observations:</a:t>
            </a:r>
            <a:endParaRPr lang="en-US" b="1"/>
          </a:p>
        </p:txBody>
      </p:sp>
      <p:sp>
        <p:nvSpPr>
          <p:cNvPr id="3" name="Content Placeholder 2">
            <a:extLst>
              <a:ext uri="{FF2B5EF4-FFF2-40B4-BE49-F238E27FC236}">
                <a16:creationId xmlns:a16="http://schemas.microsoft.com/office/drawing/2014/main" id="{6D2DBB1E-B764-44D4-9A0C-84754D3FE876}"/>
              </a:ext>
            </a:extLst>
          </p:cNvPr>
          <p:cNvSpPr>
            <a:spLocks noGrp="1"/>
          </p:cNvSpPr>
          <p:nvPr>
            <p:ph idx="1"/>
          </p:nvPr>
        </p:nvSpPr>
        <p:spPr/>
        <p:txBody>
          <a:bodyPr vert="horz" lIns="91440" tIns="45720" rIns="91440" bIns="45720" rtlCol="0" anchor="t">
            <a:normAutofit/>
          </a:bodyPr>
          <a:lstStyle/>
          <a:p>
            <a:r>
              <a:rPr lang="en-US">
                <a:ea typeface="+mn-lt"/>
                <a:cs typeface="+mn-lt"/>
              </a:rPr>
              <a:t>Demand /Supply points requirements are increasing in areas where there is strong jobs growth, such as the computer science, engineering and technological sectors.</a:t>
            </a:r>
          </a:p>
          <a:p>
            <a:r>
              <a:rPr lang="en-US">
                <a:ea typeface="+mn-lt"/>
                <a:cs typeface="+mn-lt"/>
              </a:rPr>
              <a:t>Fewer adults and further education graduates are currently seeking college places through the CAO. They seem to be choosing employment over education.</a:t>
            </a:r>
            <a:endParaRPr lang="en-US">
              <a:cs typeface="Calibri"/>
            </a:endParaRPr>
          </a:p>
        </p:txBody>
      </p:sp>
    </p:spTree>
    <p:extLst>
      <p:ext uri="{BB962C8B-B14F-4D97-AF65-F5344CB8AC3E}">
        <p14:creationId xmlns:p14="http://schemas.microsoft.com/office/powerpoint/2010/main" val="48712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987D5-C4E2-4DBC-811B-DA83C1223CEE}"/>
              </a:ext>
            </a:extLst>
          </p:cNvPr>
          <p:cNvSpPr>
            <a:spLocks noGrp="1"/>
          </p:cNvSpPr>
          <p:nvPr>
            <p:ph idx="1"/>
          </p:nvPr>
        </p:nvSpPr>
        <p:spPr>
          <a:xfrm>
            <a:off x="628650" y="316003"/>
            <a:ext cx="7886700" cy="5860960"/>
          </a:xfrm>
        </p:spPr>
        <p:txBody>
          <a:bodyPr vert="horz" lIns="91440" tIns="45720" rIns="91440" bIns="45720" rtlCol="0" anchor="t">
            <a:normAutofit/>
          </a:bodyPr>
          <a:lstStyle/>
          <a:p>
            <a:r>
              <a:rPr lang="en-US">
                <a:ea typeface="+mn-lt"/>
                <a:cs typeface="+mn-lt"/>
              </a:rPr>
              <a:t>Nursing is generally in high demand, though many courses saw a drop in points, especially in areas such as general and intellectual disability nursing and midwifery.</a:t>
            </a:r>
          </a:p>
          <a:p>
            <a:pPr marL="0" indent="0">
              <a:buNone/>
            </a:pPr>
            <a:endParaRPr lang="en-US">
              <a:ea typeface="+mn-lt"/>
              <a:cs typeface="+mn-lt"/>
            </a:endParaRPr>
          </a:p>
          <a:p>
            <a:r>
              <a:rPr lang="en-US">
                <a:ea typeface="+mn-lt"/>
                <a:cs typeface="+mn-lt"/>
              </a:rPr>
              <a:t>Primary teaching, also, saw some small surprise drops in points for courses.  However, early childhood education was up across the board</a:t>
            </a:r>
          </a:p>
          <a:p>
            <a:pPr marL="0" indent="0">
              <a:buNone/>
            </a:pPr>
            <a:endParaRPr lang="en-US">
              <a:ea typeface="+mn-lt"/>
              <a:cs typeface="+mn-lt"/>
            </a:endParaRPr>
          </a:p>
          <a:p>
            <a:r>
              <a:rPr lang="en-US">
                <a:ea typeface="+mn-lt"/>
                <a:cs typeface="+mn-lt"/>
              </a:rPr>
              <a:t>Psychology has been hugely popular this year. It is up 21 to 509 in DCU, up 22 to 565 in Trinity, up 16 to 517 in UCD, and up 22 to 495 in Maynooth.</a:t>
            </a:r>
            <a:endParaRPr lang="en-US">
              <a:cs typeface="Calibri"/>
            </a:endParaRPr>
          </a:p>
        </p:txBody>
      </p:sp>
    </p:spTree>
    <p:extLst>
      <p:ext uri="{BB962C8B-B14F-4D97-AF65-F5344CB8AC3E}">
        <p14:creationId xmlns:p14="http://schemas.microsoft.com/office/powerpoint/2010/main" val="387787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39C5-7C94-456C-B3A6-ABA219107EB8}"/>
              </a:ext>
            </a:extLst>
          </p:cNvPr>
          <p:cNvSpPr>
            <a:spLocks noGrp="1"/>
          </p:cNvSpPr>
          <p:nvPr>
            <p:ph type="title"/>
          </p:nvPr>
        </p:nvSpPr>
        <p:spPr>
          <a:xfrm>
            <a:off x="656866" y="234171"/>
            <a:ext cx="7673975" cy="2871788"/>
          </a:xfrm>
        </p:spPr>
        <p:txBody>
          <a:bodyPr rtlCol="0">
            <a:normAutofit fontScale="90000"/>
          </a:bodyPr>
          <a:lstStyle/>
          <a:p>
            <a:pPr eaLnBrk="1" fontAlgn="auto" hangingPunct="1">
              <a:lnSpc>
                <a:spcPct val="150000"/>
              </a:lnSpc>
              <a:spcAft>
                <a:spcPts val="0"/>
              </a:spcAft>
              <a:defRPr/>
            </a:pPr>
            <a:r>
              <a:rPr lang="en-US" sz="4000" i="1">
                <a:solidFill>
                  <a:srgbClr val="0070C0"/>
                </a:solidFill>
              </a:rPr>
              <a:t/>
            </a:r>
            <a:br>
              <a:rPr lang="en-US" sz="4000" i="1">
                <a:solidFill>
                  <a:srgbClr val="0070C0"/>
                </a:solidFill>
              </a:rPr>
            </a:br>
            <a:r>
              <a:rPr lang="en-US" sz="4000" i="1">
                <a:solidFill>
                  <a:srgbClr val="0070C0"/>
                </a:solidFill>
              </a:rPr>
              <a:t/>
            </a:r>
            <a:br>
              <a:rPr lang="en-US" sz="4000" i="1">
                <a:solidFill>
                  <a:srgbClr val="0070C0"/>
                </a:solidFill>
              </a:rPr>
            </a:br>
            <a:r>
              <a:rPr lang="en-IE" sz="4000" i="1">
                <a:solidFill>
                  <a:srgbClr val="0070C0"/>
                </a:solidFill>
              </a:rPr>
              <a:t/>
            </a:r>
            <a:br>
              <a:rPr lang="en-IE" sz="4000" i="1">
                <a:solidFill>
                  <a:srgbClr val="0070C0"/>
                </a:solidFill>
              </a:rPr>
            </a:br>
            <a:r>
              <a:rPr lang="en-US" sz="3600" i="1">
                <a:solidFill>
                  <a:srgbClr val="0070C0"/>
                </a:solidFill>
              </a:rPr>
              <a:t>The subject choices you make </a:t>
            </a:r>
            <a:r>
              <a:rPr lang="ga-IE" sz="3600" i="1">
                <a:solidFill>
                  <a:srgbClr val="0070C0"/>
                </a:solidFill>
              </a:rPr>
              <a:t>have the ability to</a:t>
            </a:r>
            <a:r>
              <a:rPr lang="en-US" sz="3600" i="1">
                <a:solidFill>
                  <a:srgbClr val="0070C0"/>
                </a:solidFill>
              </a:rPr>
              <a:t> either severely limit or expand your options when it comes to c</a:t>
            </a:r>
            <a:r>
              <a:rPr lang="ga-IE" sz="3600" i="1">
                <a:solidFill>
                  <a:srgbClr val="0070C0"/>
                </a:solidFill>
              </a:rPr>
              <a:t>ollege</a:t>
            </a:r>
            <a:r>
              <a:rPr lang="ga-IE"/>
              <a:t/>
            </a:r>
            <a:br>
              <a:rPr lang="ga-IE"/>
            </a:br>
            <a:endParaRPr lang="ga-IE">
              <a:latin typeface="Comic Sans MS" pitchFamily="66" charset="0"/>
            </a:endParaRPr>
          </a:p>
        </p:txBody>
      </p:sp>
      <p:pic>
        <p:nvPicPr>
          <p:cNvPr id="17411" name="Picture 2" descr="C:\Users\Michelle\AppData\Local\Microsoft\Windows\Temporary Internet Files\Content.IE5\41TSWOO3\MC900231610[1].wmf">
            <a:extLst>
              <a:ext uri="{FF2B5EF4-FFF2-40B4-BE49-F238E27FC236}">
                <a16:creationId xmlns:a16="http://schemas.microsoft.com/office/drawing/2014/main" id="{7D61A54A-4831-4F0B-A1DF-73DD9AAF3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346" y="114750"/>
            <a:ext cx="303847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48E6-2157-4702-AC52-2252990A1168}"/>
              </a:ext>
            </a:extLst>
          </p:cNvPr>
          <p:cNvSpPr>
            <a:spLocks noGrp="1"/>
          </p:cNvSpPr>
          <p:nvPr>
            <p:ph type="title"/>
          </p:nvPr>
        </p:nvSpPr>
        <p:spPr/>
        <p:txBody>
          <a:bodyPr/>
          <a:lstStyle/>
          <a:p>
            <a:pPr eaLnBrk="1" hangingPunct="1"/>
            <a:r>
              <a:rPr lang="en-GB" altLang="en-US">
                <a:solidFill>
                  <a:srgbClr val="7B9899"/>
                </a:solidFill>
              </a:rPr>
              <a:t>Things to consider</a:t>
            </a:r>
          </a:p>
        </p:txBody>
      </p:sp>
      <p:sp>
        <p:nvSpPr>
          <p:cNvPr id="13315" name="Content Placeholder 2">
            <a:extLst>
              <a:ext uri="{FF2B5EF4-FFF2-40B4-BE49-F238E27FC236}">
                <a16:creationId xmlns:a16="http://schemas.microsoft.com/office/drawing/2014/main" id="{6B4C2AA8-E4DF-40EC-BA92-B7A442D287E7}"/>
              </a:ext>
            </a:extLst>
          </p:cNvPr>
          <p:cNvSpPr>
            <a:spLocks noGrp="1"/>
          </p:cNvSpPr>
          <p:nvPr>
            <p:ph idx="1"/>
          </p:nvPr>
        </p:nvSpPr>
        <p:spPr/>
        <p:txBody>
          <a:bodyPr/>
          <a:lstStyle/>
          <a:p>
            <a:pPr algn="ctr" eaLnBrk="1" hangingPunct="1">
              <a:buFont typeface="Wingdings" panose="05000000000000000000" pitchFamily="2" charset="2"/>
              <a:buChar char="Ø"/>
            </a:pPr>
            <a:r>
              <a:rPr lang="en-GB" altLang="en-US" b="1"/>
              <a:t>Matriculation requirements</a:t>
            </a:r>
          </a:p>
          <a:p>
            <a:pPr algn="ctr" eaLnBrk="1" hangingPunct="1">
              <a:buFont typeface="Wingdings" panose="05000000000000000000" pitchFamily="2" charset="2"/>
              <a:buChar char="Ø"/>
            </a:pPr>
            <a:endParaRPr lang="en-GB" altLang="en-US" b="1"/>
          </a:p>
          <a:p>
            <a:pPr algn="ctr" eaLnBrk="1" hangingPunct="1">
              <a:buFont typeface="Wingdings" panose="05000000000000000000" pitchFamily="2" charset="2"/>
              <a:buChar char="Ø"/>
            </a:pPr>
            <a:r>
              <a:rPr lang="en-GB" altLang="en-US" b="1"/>
              <a:t>Specific Course Requirements</a:t>
            </a:r>
          </a:p>
          <a:p>
            <a:pPr algn="ctr" eaLnBrk="1" hangingPunct="1">
              <a:buFont typeface="Wingdings" panose="05000000000000000000" pitchFamily="2" charset="2"/>
              <a:buChar char="Ø"/>
            </a:pPr>
            <a:endParaRPr lang="en-GB" altLang="en-US" b="1"/>
          </a:p>
          <a:p>
            <a:pPr algn="ctr" eaLnBrk="1" hangingPunct="1">
              <a:buFont typeface="Wingdings" panose="05000000000000000000" pitchFamily="2" charset="2"/>
              <a:buChar char="Ø"/>
            </a:pPr>
            <a:r>
              <a:rPr lang="en-GB" altLang="en-US" b="1"/>
              <a:t>Leaving Certificate Points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1000"/>
                                        <p:tgtEl>
                                          <p:spTgt spid="13315">
                                            <p:txEl>
                                              <p:pRg st="0" end="0"/>
                                            </p:txEl>
                                          </p:spTgt>
                                        </p:tgtEl>
                                      </p:cBhvr>
                                    </p:animEffect>
                                    <p:anim calcmode="lin" valueType="num">
                                      <p:cBhvr>
                                        <p:cTn id="15"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Effect transition="in" filter="fade">
                                      <p:cBhvr>
                                        <p:cTn id="19" dur="1000"/>
                                        <p:tgtEl>
                                          <p:spTgt spid="13315">
                                            <p:txEl>
                                              <p:pRg st="2" end="2"/>
                                            </p:txEl>
                                          </p:spTgt>
                                        </p:tgtEl>
                                      </p:cBhvr>
                                    </p:animEffect>
                                    <p:anim calcmode="lin" valueType="num">
                                      <p:cBhvr>
                                        <p:cTn id="20"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315">
                                            <p:txEl>
                                              <p:pRg st="4" end="4"/>
                                            </p:txEl>
                                          </p:spTgt>
                                        </p:tgtEl>
                                        <p:attrNameLst>
                                          <p:attrName>style.visibility</p:attrName>
                                        </p:attrNameLst>
                                      </p:cBhvr>
                                      <p:to>
                                        <p:strVal val="visible"/>
                                      </p:to>
                                    </p:set>
                                    <p:animEffect transition="in" filter="fade">
                                      <p:cBhvr>
                                        <p:cTn id="24" dur="1000"/>
                                        <p:tgtEl>
                                          <p:spTgt spid="13315">
                                            <p:txEl>
                                              <p:pRg st="4" end="4"/>
                                            </p:txEl>
                                          </p:spTgt>
                                        </p:tgtEl>
                                      </p:cBhvr>
                                    </p:animEffect>
                                    <p:anim calcmode="lin" valueType="num">
                                      <p:cBhvr>
                                        <p:cTn id="25"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B25DF7BB629D479D5DB0D05C2961E0" ma:contentTypeVersion="" ma:contentTypeDescription="Create a new document." ma:contentTypeScope="" ma:versionID="7fa9ffb622dcc7b46c46a215e5d3f374">
  <xsd:schema xmlns:xsd="http://www.w3.org/2001/XMLSchema" xmlns:xs="http://www.w3.org/2001/XMLSchema" xmlns:p="http://schemas.microsoft.com/office/2006/metadata/properties" xmlns:ns2="90981f09-c3e5-4b3f-9413-8f2777643dbf" xmlns:ns3="8f469cc8-d993-4ec5-8978-53eb3fe48dfc" targetNamespace="http://schemas.microsoft.com/office/2006/metadata/properties" ma:root="true" ma:fieldsID="6fe7aa638b5e2916d86417ee9c5d2a7c" ns2:_="" ns3:_="">
    <xsd:import namespace="90981f09-c3e5-4b3f-9413-8f2777643dbf"/>
    <xsd:import namespace="8f469cc8-d993-4ec5-8978-53eb3fe48d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81f09-c3e5-4b3f-9413-8f2777643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469cc8-d993-4ec5-8978-53eb3fe48d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A95C4F-EB2C-4FB9-B9BC-FD8A0CE8669E}">
  <ds:schemaRefs>
    <ds:schemaRef ds:uri="http://schemas.microsoft.com/sharepoint/v3/contenttype/forms"/>
  </ds:schemaRefs>
</ds:datastoreItem>
</file>

<file path=customXml/itemProps2.xml><?xml version="1.0" encoding="utf-8"?>
<ds:datastoreItem xmlns:ds="http://schemas.openxmlformats.org/officeDocument/2006/customXml" ds:itemID="{4D14FA47-D335-4FFA-8D06-2FB541875BA5}">
  <ds:schemaRefs>
    <ds:schemaRef ds:uri="http://schemas.openxmlformats.org/package/2006/metadata/core-properties"/>
    <ds:schemaRef ds:uri="http://purl.org/dc/terms/"/>
    <ds:schemaRef ds:uri="90981f09-c3e5-4b3f-9413-8f2777643dbf"/>
    <ds:schemaRef ds:uri="http://purl.org/dc/dcmitype/"/>
    <ds:schemaRef ds:uri="http://schemas.microsoft.com/office/2006/documentManagement/types"/>
    <ds:schemaRef ds:uri="http://purl.org/dc/elements/1.1/"/>
    <ds:schemaRef ds:uri="http://schemas.microsoft.com/office/2006/metadata/properties"/>
    <ds:schemaRef ds:uri="8f469cc8-d993-4ec5-8978-53eb3fe48dfc"/>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9747144-04D3-4BD0-88E0-E08420D20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981f09-c3e5-4b3f-9413-8f2777643dbf"/>
    <ds:schemaRef ds:uri="8f469cc8-d993-4ec5-8978-53eb3fe48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Civic</Template>
  <TotalTime>0</TotalTime>
  <Words>1377</Words>
  <Application>Microsoft Office PowerPoint</Application>
  <PresentationFormat>On-screen Show (4:3)</PresentationFormat>
  <Paragraphs>263</Paragraphs>
  <Slides>29</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Calibri Light</vt:lpstr>
      <vt:lpstr>Comic Sans MS</vt:lpstr>
      <vt:lpstr>Microsoft PhagsPa</vt:lpstr>
      <vt:lpstr>Monotype Corsiva</vt:lpstr>
      <vt:lpstr>Times New Roman</vt:lpstr>
      <vt:lpstr>Trebuchet MS</vt:lpstr>
      <vt:lpstr>Wingdings</vt:lpstr>
      <vt:lpstr>Wingdings 2</vt:lpstr>
      <vt:lpstr>Wingdings 3</vt:lpstr>
      <vt:lpstr>Facet</vt:lpstr>
      <vt:lpstr>Subject Choice for Leaving Certificate</vt:lpstr>
      <vt:lpstr>Introduction</vt:lpstr>
      <vt:lpstr>PowerPoint Presentation</vt:lpstr>
      <vt:lpstr> NOTE: There are 25 bonus points for students who achieve greater than 40% in Higher Maths </vt:lpstr>
      <vt:lpstr>PowerPoint Presentation</vt:lpstr>
      <vt:lpstr>CAO 2019 some observations:</vt:lpstr>
      <vt:lpstr>PowerPoint Presentation</vt:lpstr>
      <vt:lpstr>   The subject choices you make have the ability to either severely limit or expand your options when it comes to college </vt:lpstr>
      <vt:lpstr>Things to consider</vt:lpstr>
      <vt:lpstr>PowerPoint Presentation</vt:lpstr>
      <vt:lpstr>NUI Requirements (University College Cork,  University College Dublin,           NUI Galway &amp; Maynooth University.) </vt:lpstr>
      <vt:lpstr>Non NUI Requirements</vt:lpstr>
      <vt:lpstr>Subject Choices</vt:lpstr>
      <vt:lpstr>PowerPoint Presentation</vt:lpstr>
      <vt:lpstr>PowerPoint Presentation</vt:lpstr>
      <vt:lpstr>PowerPoint Presentation</vt:lpstr>
      <vt:lpstr>Remember when choosing subjects...</vt:lpstr>
      <vt:lpstr>Courses that need a science subject</vt:lpstr>
      <vt:lpstr>Specific Requirements of Courses</vt:lpstr>
      <vt:lpstr>PowerPoint Presentation</vt:lpstr>
      <vt:lpstr>PowerPoint Presentation</vt:lpstr>
      <vt:lpstr>PowerPoint Presentation</vt:lpstr>
      <vt:lpstr>PowerPoint Presentation</vt:lpstr>
      <vt:lpstr>NOTE!</vt:lpstr>
      <vt:lpstr>Keeping all Options Open</vt:lpstr>
      <vt:lpstr>Key points!</vt:lpstr>
      <vt:lpstr>What happens next?</vt:lpstr>
      <vt:lpstr>Career Guidance page on school website</vt:lpstr>
      <vt:lpstr>Some useful websites</vt:lpstr>
    </vt:vector>
  </TitlesOfParts>
  <Company>CODUBVEC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Choice for Leaving Certificate</dc:title>
  <dc:creator>Michelle Dunne</dc:creator>
  <cp:lastModifiedBy>Robert Finnegan</cp:lastModifiedBy>
  <cp:revision>2</cp:revision>
  <dcterms:created xsi:type="dcterms:W3CDTF">2013-03-08T13:10:06Z</dcterms:created>
  <dcterms:modified xsi:type="dcterms:W3CDTF">2020-02-05T10:03:22Z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0x01010090B25DF7BB629D479D5DB0D05C2961E0</vt:lpwstr>
  </property>
</Properties>
</file>